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2" r:id="rId3"/>
    <p:sldId id="259" r:id="rId4"/>
    <p:sldId id="261" r:id="rId5"/>
    <p:sldId id="263" r:id="rId6"/>
    <p:sldId id="265" r:id="rId7"/>
    <p:sldId id="267"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DEEEAD-0883-4EF8-964E-6E94083DF47D}" type="doc">
      <dgm:prSet loTypeId="urn:microsoft.com/office/officeart/2005/8/layout/hList9" loCatId="list" qsTypeId="urn:microsoft.com/office/officeart/2005/8/quickstyle/3d3" qsCatId="3D" csTypeId="urn:microsoft.com/office/officeart/2005/8/colors/colorful1" csCatId="colorful" phldr="1"/>
      <dgm:spPr/>
      <dgm:t>
        <a:bodyPr/>
        <a:lstStyle/>
        <a:p>
          <a:endParaRPr lang="en-US"/>
        </a:p>
      </dgm:t>
    </dgm:pt>
    <dgm:pt modelId="{6261D139-557B-4C4E-B1C4-B167C2E7C975}">
      <dgm:prSet phldrT="[Text]"/>
      <dgm:spPr>
        <a:solidFill>
          <a:srgbClr val="FF2323"/>
        </a:solidFill>
      </dgm:spPr>
      <dgm:t>
        <a:bodyPr/>
        <a:lstStyle/>
        <a:p>
          <a:r>
            <a:rPr lang="en-US" dirty="0"/>
            <a:t>Gifted ELA Instruction</a:t>
          </a:r>
        </a:p>
      </dgm:t>
    </dgm:pt>
    <dgm:pt modelId="{53FCDB8F-CD9C-4BF2-9890-BEE1325032B6}" type="parTrans" cxnId="{9863223C-7D13-44DE-BCE8-ADB6FA3EDACA}">
      <dgm:prSet/>
      <dgm:spPr/>
      <dgm:t>
        <a:bodyPr/>
        <a:lstStyle/>
        <a:p>
          <a:endParaRPr lang="en-US"/>
        </a:p>
      </dgm:t>
    </dgm:pt>
    <dgm:pt modelId="{1B945E84-A718-4D22-8F80-C417E680C078}" type="sibTrans" cxnId="{9863223C-7D13-44DE-BCE8-ADB6FA3EDACA}">
      <dgm:prSet/>
      <dgm:spPr/>
      <dgm:t>
        <a:bodyPr/>
        <a:lstStyle/>
        <a:p>
          <a:endParaRPr lang="en-US"/>
        </a:p>
      </dgm:t>
    </dgm:pt>
    <dgm:pt modelId="{27AD0803-4F37-4265-9A51-5E1080420F12}">
      <dgm:prSet phldrT="[Text]"/>
      <dgm:spPr/>
      <dgm:t>
        <a:bodyPr/>
        <a:lstStyle/>
        <a:p>
          <a:r>
            <a:rPr lang="en-US" dirty="0"/>
            <a:t>MS/HS students attend CLUE English as their ELA class one hour per day.</a:t>
          </a:r>
        </a:p>
      </dgm:t>
    </dgm:pt>
    <dgm:pt modelId="{7A84B1E8-1CF3-41E4-B9BA-7A7C612213DB}" type="parTrans" cxnId="{1C50E9C4-9ECC-4C46-AE5C-D9164ACAB783}">
      <dgm:prSet/>
      <dgm:spPr/>
      <dgm:t>
        <a:bodyPr/>
        <a:lstStyle/>
        <a:p>
          <a:endParaRPr lang="en-US"/>
        </a:p>
      </dgm:t>
    </dgm:pt>
    <dgm:pt modelId="{BA188A4D-AF32-4D93-83F3-E3A8839CC63C}" type="sibTrans" cxnId="{1C50E9C4-9ECC-4C46-AE5C-D9164ACAB783}">
      <dgm:prSet/>
      <dgm:spPr/>
      <dgm:t>
        <a:bodyPr/>
        <a:lstStyle/>
        <a:p>
          <a:endParaRPr lang="en-US"/>
        </a:p>
      </dgm:t>
    </dgm:pt>
    <dgm:pt modelId="{67E83E21-186A-48A6-805B-0C34F6082118}">
      <dgm:prSet phldrT="[Text]"/>
      <dgm:spPr/>
      <dgm:t>
        <a:bodyPr/>
        <a:lstStyle/>
        <a:p>
          <a:r>
            <a:rPr lang="en-US" dirty="0"/>
            <a:t>Critical and creative thinking taught through novel studies with performance tasks.</a:t>
          </a:r>
        </a:p>
      </dgm:t>
    </dgm:pt>
    <dgm:pt modelId="{F360D91B-1973-4B2D-BDDE-8B502D409431}" type="parTrans" cxnId="{02D45188-F069-4189-B280-D24A99D8EEF0}">
      <dgm:prSet/>
      <dgm:spPr/>
      <dgm:t>
        <a:bodyPr/>
        <a:lstStyle/>
        <a:p>
          <a:endParaRPr lang="en-US"/>
        </a:p>
      </dgm:t>
    </dgm:pt>
    <dgm:pt modelId="{98EDBFA9-D222-436F-A790-149526255E44}" type="sibTrans" cxnId="{02D45188-F069-4189-B280-D24A99D8EEF0}">
      <dgm:prSet/>
      <dgm:spPr/>
      <dgm:t>
        <a:bodyPr/>
        <a:lstStyle/>
        <a:p>
          <a:endParaRPr lang="en-US"/>
        </a:p>
      </dgm:t>
    </dgm:pt>
    <dgm:pt modelId="{2AFBD0FD-0660-4125-B3A4-F410AC5753EF}">
      <dgm:prSet phldrT="[Text]"/>
      <dgm:spPr>
        <a:solidFill>
          <a:srgbClr val="FF2323"/>
        </a:solidFill>
      </dgm:spPr>
      <dgm:t>
        <a:bodyPr/>
        <a:lstStyle/>
        <a:p>
          <a:r>
            <a:rPr lang="en-US" dirty="0"/>
            <a:t>Consultation Services</a:t>
          </a:r>
        </a:p>
      </dgm:t>
    </dgm:pt>
    <dgm:pt modelId="{1400FF2A-6FAB-43D0-A13D-392E88E84C84}" type="parTrans" cxnId="{B1AE3A30-E6AB-4FD4-9215-443B1E62DC74}">
      <dgm:prSet/>
      <dgm:spPr/>
      <dgm:t>
        <a:bodyPr/>
        <a:lstStyle/>
        <a:p>
          <a:endParaRPr lang="en-US"/>
        </a:p>
      </dgm:t>
    </dgm:pt>
    <dgm:pt modelId="{2D011B90-3A67-4053-B37D-A000049D851D}" type="sibTrans" cxnId="{B1AE3A30-E6AB-4FD4-9215-443B1E62DC74}">
      <dgm:prSet/>
      <dgm:spPr/>
      <dgm:t>
        <a:bodyPr/>
        <a:lstStyle/>
        <a:p>
          <a:endParaRPr lang="en-US"/>
        </a:p>
      </dgm:t>
    </dgm:pt>
    <dgm:pt modelId="{B2280CC3-D034-4BE9-947E-301380F1D6CB}">
      <dgm:prSet phldrT="[Text]"/>
      <dgm:spPr/>
      <dgm:t>
        <a:bodyPr/>
        <a:lstStyle/>
        <a:p>
          <a:r>
            <a:rPr lang="en-US" dirty="0"/>
            <a:t>Students at any grade level attending a school with 3 or less CLUE students receive one hour per week.</a:t>
          </a:r>
        </a:p>
      </dgm:t>
    </dgm:pt>
    <dgm:pt modelId="{1EAB5F14-5EDC-4568-A01D-749C81B9B4B5}" type="parTrans" cxnId="{13C7B82B-1199-493D-B461-D6FBBB0D4C7D}">
      <dgm:prSet/>
      <dgm:spPr/>
      <dgm:t>
        <a:bodyPr/>
        <a:lstStyle/>
        <a:p>
          <a:endParaRPr lang="en-US"/>
        </a:p>
      </dgm:t>
    </dgm:pt>
    <dgm:pt modelId="{81FDE9FE-7E60-46F4-9D54-7BA2841A47F2}" type="sibTrans" cxnId="{13C7B82B-1199-493D-B461-D6FBBB0D4C7D}">
      <dgm:prSet/>
      <dgm:spPr/>
      <dgm:t>
        <a:bodyPr/>
        <a:lstStyle/>
        <a:p>
          <a:endParaRPr lang="en-US"/>
        </a:p>
      </dgm:t>
    </dgm:pt>
    <dgm:pt modelId="{F881A16D-9BF3-41E1-B2C0-1A67B01B9C09}">
      <dgm:prSet phldrT="[Text]"/>
      <dgm:spPr/>
      <dgm:t>
        <a:bodyPr/>
        <a:lstStyle/>
        <a:p>
          <a:r>
            <a:rPr lang="en-US" dirty="0"/>
            <a:t>The one hour of face-to-face instruction with a CLUE teacher is supplemented with online learning.</a:t>
          </a:r>
        </a:p>
      </dgm:t>
    </dgm:pt>
    <dgm:pt modelId="{381A7008-1996-4024-B7CE-2903EEE947A9}" type="parTrans" cxnId="{1FB286E5-F301-4F32-BFA7-AB9C37849C2C}">
      <dgm:prSet/>
      <dgm:spPr/>
      <dgm:t>
        <a:bodyPr/>
        <a:lstStyle/>
        <a:p>
          <a:endParaRPr lang="en-US"/>
        </a:p>
      </dgm:t>
    </dgm:pt>
    <dgm:pt modelId="{531117A9-DFD7-4A58-BA13-F9AB21CE81D0}" type="sibTrans" cxnId="{1FB286E5-F301-4F32-BFA7-AB9C37849C2C}">
      <dgm:prSet/>
      <dgm:spPr/>
      <dgm:t>
        <a:bodyPr/>
        <a:lstStyle/>
        <a:p>
          <a:endParaRPr lang="en-US"/>
        </a:p>
      </dgm:t>
    </dgm:pt>
    <dgm:pt modelId="{D05443CA-80CE-485C-9D81-F44064F6FBAD}">
      <dgm:prSet phldrT="[Text]"/>
      <dgm:spPr/>
      <dgm:t>
        <a:bodyPr/>
        <a:lstStyle/>
        <a:p>
          <a:r>
            <a:rPr lang="en-US" dirty="0"/>
            <a:t>Gifted IEP Required</a:t>
          </a:r>
        </a:p>
      </dgm:t>
    </dgm:pt>
    <dgm:pt modelId="{A51203E9-2799-4BDF-B187-F3F1159D124D}" type="parTrans" cxnId="{A04ED55F-4EFB-43C0-83A8-A94469791C34}">
      <dgm:prSet/>
      <dgm:spPr/>
      <dgm:t>
        <a:bodyPr/>
        <a:lstStyle/>
        <a:p>
          <a:endParaRPr lang="en-US"/>
        </a:p>
      </dgm:t>
    </dgm:pt>
    <dgm:pt modelId="{B2C8EDD4-CEC1-4EC0-B463-BF8262C8971E}" type="sibTrans" cxnId="{A04ED55F-4EFB-43C0-83A8-A94469791C34}">
      <dgm:prSet/>
      <dgm:spPr/>
      <dgm:t>
        <a:bodyPr/>
        <a:lstStyle/>
        <a:p>
          <a:endParaRPr lang="en-US"/>
        </a:p>
      </dgm:t>
    </dgm:pt>
    <dgm:pt modelId="{32E07165-40E5-4531-B530-32EE1B57209F}">
      <dgm:prSet phldrT="[Text]"/>
      <dgm:spPr/>
      <dgm:t>
        <a:bodyPr/>
        <a:lstStyle/>
        <a:p>
          <a:r>
            <a:rPr lang="en-US" dirty="0"/>
            <a:t>Gifted IEP Required</a:t>
          </a:r>
        </a:p>
      </dgm:t>
    </dgm:pt>
    <dgm:pt modelId="{887F84AB-B91A-4F2E-90DE-9B5089BC970C}" type="parTrans" cxnId="{40F1A27B-3F0D-4C8E-8512-6A48989FBEED}">
      <dgm:prSet/>
      <dgm:spPr/>
      <dgm:t>
        <a:bodyPr/>
        <a:lstStyle/>
        <a:p>
          <a:endParaRPr lang="en-US"/>
        </a:p>
      </dgm:t>
    </dgm:pt>
    <dgm:pt modelId="{87F51B0A-BD21-4A9E-8CB5-85DF7F593EE3}" type="sibTrans" cxnId="{40F1A27B-3F0D-4C8E-8512-6A48989FBEED}">
      <dgm:prSet/>
      <dgm:spPr/>
      <dgm:t>
        <a:bodyPr/>
        <a:lstStyle/>
        <a:p>
          <a:endParaRPr lang="en-US"/>
        </a:p>
      </dgm:t>
    </dgm:pt>
    <dgm:pt modelId="{2E68AFAA-80B5-4D71-9CC6-E2E8A70FFDBA}" type="pres">
      <dgm:prSet presAssocID="{38DEEEAD-0883-4EF8-964E-6E94083DF47D}" presName="list" presStyleCnt="0">
        <dgm:presLayoutVars>
          <dgm:dir/>
          <dgm:animLvl val="lvl"/>
        </dgm:presLayoutVars>
      </dgm:prSet>
      <dgm:spPr/>
    </dgm:pt>
    <dgm:pt modelId="{E2B333AA-494A-4D99-A3F6-3B9368C2093D}" type="pres">
      <dgm:prSet presAssocID="{6261D139-557B-4C4E-B1C4-B167C2E7C975}" presName="posSpace" presStyleCnt="0"/>
      <dgm:spPr/>
    </dgm:pt>
    <dgm:pt modelId="{90ADCBD8-DD37-4805-A369-91DD2B97145E}" type="pres">
      <dgm:prSet presAssocID="{6261D139-557B-4C4E-B1C4-B167C2E7C975}" presName="vertFlow" presStyleCnt="0"/>
      <dgm:spPr/>
    </dgm:pt>
    <dgm:pt modelId="{185E640A-5820-46D8-BA8E-A29F054E4B8C}" type="pres">
      <dgm:prSet presAssocID="{6261D139-557B-4C4E-B1C4-B167C2E7C975}" presName="topSpace" presStyleCnt="0"/>
      <dgm:spPr/>
    </dgm:pt>
    <dgm:pt modelId="{A3334D73-21B9-4808-B272-00F07C6BEFED}" type="pres">
      <dgm:prSet presAssocID="{6261D139-557B-4C4E-B1C4-B167C2E7C975}" presName="firstComp" presStyleCnt="0"/>
      <dgm:spPr/>
    </dgm:pt>
    <dgm:pt modelId="{E944906D-EE31-45DE-B501-2B7D08CF40DA}" type="pres">
      <dgm:prSet presAssocID="{6261D139-557B-4C4E-B1C4-B167C2E7C975}" presName="firstChild" presStyleLbl="bgAccFollowNode1" presStyleIdx="0" presStyleCnt="6"/>
      <dgm:spPr/>
    </dgm:pt>
    <dgm:pt modelId="{753C6EB0-4C29-4390-AF1E-A452377B8B00}" type="pres">
      <dgm:prSet presAssocID="{6261D139-557B-4C4E-B1C4-B167C2E7C975}" presName="firstChildTx" presStyleLbl="bgAccFollowNode1" presStyleIdx="0" presStyleCnt="6">
        <dgm:presLayoutVars>
          <dgm:bulletEnabled val="1"/>
        </dgm:presLayoutVars>
      </dgm:prSet>
      <dgm:spPr/>
    </dgm:pt>
    <dgm:pt modelId="{EC463C6D-5A7E-47D2-B7A7-BF918882657D}" type="pres">
      <dgm:prSet presAssocID="{67E83E21-186A-48A6-805B-0C34F6082118}" presName="comp" presStyleCnt="0"/>
      <dgm:spPr/>
    </dgm:pt>
    <dgm:pt modelId="{C4E9E58C-BE62-4621-A9B4-8A62EC24035A}" type="pres">
      <dgm:prSet presAssocID="{67E83E21-186A-48A6-805B-0C34F6082118}" presName="child" presStyleLbl="bgAccFollowNode1" presStyleIdx="1" presStyleCnt="6"/>
      <dgm:spPr/>
    </dgm:pt>
    <dgm:pt modelId="{FFB75F59-F7B7-4493-A910-E8015EDE177B}" type="pres">
      <dgm:prSet presAssocID="{67E83E21-186A-48A6-805B-0C34F6082118}" presName="childTx" presStyleLbl="bgAccFollowNode1" presStyleIdx="1" presStyleCnt="6">
        <dgm:presLayoutVars>
          <dgm:bulletEnabled val="1"/>
        </dgm:presLayoutVars>
      </dgm:prSet>
      <dgm:spPr/>
    </dgm:pt>
    <dgm:pt modelId="{886D2F98-B090-4189-A913-F914FF72DF80}" type="pres">
      <dgm:prSet presAssocID="{D05443CA-80CE-485C-9D81-F44064F6FBAD}" presName="comp" presStyleCnt="0"/>
      <dgm:spPr/>
    </dgm:pt>
    <dgm:pt modelId="{8A92C519-F069-45B8-8C3C-E6B5355A8856}" type="pres">
      <dgm:prSet presAssocID="{D05443CA-80CE-485C-9D81-F44064F6FBAD}" presName="child" presStyleLbl="bgAccFollowNode1" presStyleIdx="2" presStyleCnt="6"/>
      <dgm:spPr/>
    </dgm:pt>
    <dgm:pt modelId="{5CD7EF4D-CD71-425D-88D8-BE78C789E41F}" type="pres">
      <dgm:prSet presAssocID="{D05443CA-80CE-485C-9D81-F44064F6FBAD}" presName="childTx" presStyleLbl="bgAccFollowNode1" presStyleIdx="2" presStyleCnt="6">
        <dgm:presLayoutVars>
          <dgm:bulletEnabled val="1"/>
        </dgm:presLayoutVars>
      </dgm:prSet>
      <dgm:spPr/>
    </dgm:pt>
    <dgm:pt modelId="{3B45EC93-DCE5-4FD1-9E59-8450A3DB9487}" type="pres">
      <dgm:prSet presAssocID="{6261D139-557B-4C4E-B1C4-B167C2E7C975}" presName="negSpace" presStyleCnt="0"/>
      <dgm:spPr/>
    </dgm:pt>
    <dgm:pt modelId="{D78EFD4F-3B7C-4C60-ADBF-292A6A2385BB}" type="pres">
      <dgm:prSet presAssocID="{6261D139-557B-4C4E-B1C4-B167C2E7C975}" presName="circle" presStyleLbl="node1" presStyleIdx="0" presStyleCnt="2"/>
      <dgm:spPr/>
    </dgm:pt>
    <dgm:pt modelId="{0E35C60E-29B2-4B45-85B5-573C41A5822B}" type="pres">
      <dgm:prSet presAssocID="{1B945E84-A718-4D22-8F80-C417E680C078}" presName="transSpace" presStyleCnt="0"/>
      <dgm:spPr/>
    </dgm:pt>
    <dgm:pt modelId="{E5CF4A81-AC33-48B8-AFE3-FA2973C74CA1}" type="pres">
      <dgm:prSet presAssocID="{2AFBD0FD-0660-4125-B3A4-F410AC5753EF}" presName="posSpace" presStyleCnt="0"/>
      <dgm:spPr/>
    </dgm:pt>
    <dgm:pt modelId="{11849721-2469-4BF3-9EFB-D04F1D8401FB}" type="pres">
      <dgm:prSet presAssocID="{2AFBD0FD-0660-4125-B3A4-F410AC5753EF}" presName="vertFlow" presStyleCnt="0"/>
      <dgm:spPr/>
    </dgm:pt>
    <dgm:pt modelId="{9EDBEBED-F7ED-41AA-A9E6-E6DC87F490FE}" type="pres">
      <dgm:prSet presAssocID="{2AFBD0FD-0660-4125-B3A4-F410AC5753EF}" presName="topSpace" presStyleCnt="0"/>
      <dgm:spPr/>
    </dgm:pt>
    <dgm:pt modelId="{F73C29C9-B137-4F39-9D9C-A52F853A2756}" type="pres">
      <dgm:prSet presAssocID="{2AFBD0FD-0660-4125-B3A4-F410AC5753EF}" presName="firstComp" presStyleCnt="0"/>
      <dgm:spPr/>
    </dgm:pt>
    <dgm:pt modelId="{B4352E29-171F-4263-91FF-C497E28ABAD6}" type="pres">
      <dgm:prSet presAssocID="{2AFBD0FD-0660-4125-B3A4-F410AC5753EF}" presName="firstChild" presStyleLbl="bgAccFollowNode1" presStyleIdx="3" presStyleCnt="6"/>
      <dgm:spPr/>
    </dgm:pt>
    <dgm:pt modelId="{29D5870E-82A9-4C61-B0F7-8D48ED9463DC}" type="pres">
      <dgm:prSet presAssocID="{2AFBD0FD-0660-4125-B3A4-F410AC5753EF}" presName="firstChildTx" presStyleLbl="bgAccFollowNode1" presStyleIdx="3" presStyleCnt="6">
        <dgm:presLayoutVars>
          <dgm:bulletEnabled val="1"/>
        </dgm:presLayoutVars>
      </dgm:prSet>
      <dgm:spPr/>
    </dgm:pt>
    <dgm:pt modelId="{F6A76392-3B43-441D-A6A9-EFB9C51CAF64}" type="pres">
      <dgm:prSet presAssocID="{F881A16D-9BF3-41E1-B2C0-1A67B01B9C09}" presName="comp" presStyleCnt="0"/>
      <dgm:spPr/>
    </dgm:pt>
    <dgm:pt modelId="{DB9B6740-4C01-49AE-BE88-9B673C29C899}" type="pres">
      <dgm:prSet presAssocID="{F881A16D-9BF3-41E1-B2C0-1A67B01B9C09}" presName="child" presStyleLbl="bgAccFollowNode1" presStyleIdx="4" presStyleCnt="6"/>
      <dgm:spPr/>
    </dgm:pt>
    <dgm:pt modelId="{413F6425-8BED-4A4E-99EA-A29E09D795AA}" type="pres">
      <dgm:prSet presAssocID="{F881A16D-9BF3-41E1-B2C0-1A67B01B9C09}" presName="childTx" presStyleLbl="bgAccFollowNode1" presStyleIdx="4" presStyleCnt="6">
        <dgm:presLayoutVars>
          <dgm:bulletEnabled val="1"/>
        </dgm:presLayoutVars>
      </dgm:prSet>
      <dgm:spPr/>
    </dgm:pt>
    <dgm:pt modelId="{B124CD00-607A-427A-BF3C-DDC25BF81BFF}" type="pres">
      <dgm:prSet presAssocID="{32E07165-40E5-4531-B530-32EE1B57209F}" presName="comp" presStyleCnt="0"/>
      <dgm:spPr/>
    </dgm:pt>
    <dgm:pt modelId="{2A0F8847-4A53-475C-BF69-547C9DE7336C}" type="pres">
      <dgm:prSet presAssocID="{32E07165-40E5-4531-B530-32EE1B57209F}" presName="child" presStyleLbl="bgAccFollowNode1" presStyleIdx="5" presStyleCnt="6"/>
      <dgm:spPr/>
    </dgm:pt>
    <dgm:pt modelId="{532B7CD2-2C64-452C-A022-5F5DB73AFB10}" type="pres">
      <dgm:prSet presAssocID="{32E07165-40E5-4531-B530-32EE1B57209F}" presName="childTx" presStyleLbl="bgAccFollowNode1" presStyleIdx="5" presStyleCnt="6">
        <dgm:presLayoutVars>
          <dgm:bulletEnabled val="1"/>
        </dgm:presLayoutVars>
      </dgm:prSet>
      <dgm:spPr/>
    </dgm:pt>
    <dgm:pt modelId="{3E628553-8495-42B1-8233-56EE7FE15BB5}" type="pres">
      <dgm:prSet presAssocID="{2AFBD0FD-0660-4125-B3A4-F410AC5753EF}" presName="negSpace" presStyleCnt="0"/>
      <dgm:spPr/>
    </dgm:pt>
    <dgm:pt modelId="{D233ED11-619A-4036-9C51-9CFAF291B724}" type="pres">
      <dgm:prSet presAssocID="{2AFBD0FD-0660-4125-B3A4-F410AC5753EF}" presName="circle" presStyleLbl="node1" presStyleIdx="1" presStyleCnt="2"/>
      <dgm:spPr/>
    </dgm:pt>
  </dgm:ptLst>
  <dgm:cxnLst>
    <dgm:cxn modelId="{A5996200-5E3F-478E-BBD4-FC22EDC0AE6B}" type="presOf" srcId="{F881A16D-9BF3-41E1-B2C0-1A67B01B9C09}" destId="{413F6425-8BED-4A4E-99EA-A29E09D795AA}" srcOrd="1" destOrd="0" presId="urn:microsoft.com/office/officeart/2005/8/layout/hList9"/>
    <dgm:cxn modelId="{EF5A0606-B042-4388-872C-C0804A56C994}" type="presOf" srcId="{32E07165-40E5-4531-B530-32EE1B57209F}" destId="{2A0F8847-4A53-475C-BF69-547C9DE7336C}" srcOrd="0" destOrd="0" presId="urn:microsoft.com/office/officeart/2005/8/layout/hList9"/>
    <dgm:cxn modelId="{CC57AD24-2929-46C3-A58B-C0A3DA747548}" type="presOf" srcId="{27AD0803-4F37-4265-9A51-5E1080420F12}" destId="{753C6EB0-4C29-4390-AF1E-A452377B8B00}" srcOrd="1" destOrd="0" presId="urn:microsoft.com/office/officeart/2005/8/layout/hList9"/>
    <dgm:cxn modelId="{13C7B82B-1199-493D-B461-D6FBBB0D4C7D}" srcId="{2AFBD0FD-0660-4125-B3A4-F410AC5753EF}" destId="{B2280CC3-D034-4BE9-947E-301380F1D6CB}" srcOrd="0" destOrd="0" parTransId="{1EAB5F14-5EDC-4568-A01D-749C81B9B4B5}" sibTransId="{81FDE9FE-7E60-46F4-9D54-7BA2841A47F2}"/>
    <dgm:cxn modelId="{B1AE3A30-E6AB-4FD4-9215-443B1E62DC74}" srcId="{38DEEEAD-0883-4EF8-964E-6E94083DF47D}" destId="{2AFBD0FD-0660-4125-B3A4-F410AC5753EF}" srcOrd="1" destOrd="0" parTransId="{1400FF2A-6FAB-43D0-A13D-392E88E84C84}" sibTransId="{2D011B90-3A67-4053-B37D-A000049D851D}"/>
    <dgm:cxn modelId="{9863223C-7D13-44DE-BCE8-ADB6FA3EDACA}" srcId="{38DEEEAD-0883-4EF8-964E-6E94083DF47D}" destId="{6261D139-557B-4C4E-B1C4-B167C2E7C975}" srcOrd="0" destOrd="0" parTransId="{53FCDB8F-CD9C-4BF2-9890-BEE1325032B6}" sibTransId="{1B945E84-A718-4D22-8F80-C417E680C078}"/>
    <dgm:cxn modelId="{A04ED55F-4EFB-43C0-83A8-A94469791C34}" srcId="{6261D139-557B-4C4E-B1C4-B167C2E7C975}" destId="{D05443CA-80CE-485C-9D81-F44064F6FBAD}" srcOrd="2" destOrd="0" parTransId="{A51203E9-2799-4BDF-B187-F3F1159D124D}" sibTransId="{B2C8EDD4-CEC1-4EC0-B463-BF8262C8971E}"/>
    <dgm:cxn modelId="{C92E0962-4996-46DF-B091-D4B3E3DBC78F}" type="presOf" srcId="{F881A16D-9BF3-41E1-B2C0-1A67B01B9C09}" destId="{DB9B6740-4C01-49AE-BE88-9B673C29C899}" srcOrd="0" destOrd="0" presId="urn:microsoft.com/office/officeart/2005/8/layout/hList9"/>
    <dgm:cxn modelId="{E30D4446-3D76-40E2-B591-C904CE42457D}" type="presOf" srcId="{2AFBD0FD-0660-4125-B3A4-F410AC5753EF}" destId="{D233ED11-619A-4036-9C51-9CFAF291B724}" srcOrd="0" destOrd="0" presId="urn:microsoft.com/office/officeart/2005/8/layout/hList9"/>
    <dgm:cxn modelId="{2EB85B72-C40A-4164-9216-B1806CF65C69}" type="presOf" srcId="{D05443CA-80CE-485C-9D81-F44064F6FBAD}" destId="{5CD7EF4D-CD71-425D-88D8-BE78C789E41F}" srcOrd="1" destOrd="0" presId="urn:microsoft.com/office/officeart/2005/8/layout/hList9"/>
    <dgm:cxn modelId="{B9FA6276-0DE3-439D-A98D-8131ADA5EA9E}" type="presOf" srcId="{B2280CC3-D034-4BE9-947E-301380F1D6CB}" destId="{29D5870E-82A9-4C61-B0F7-8D48ED9463DC}" srcOrd="1" destOrd="0" presId="urn:microsoft.com/office/officeart/2005/8/layout/hList9"/>
    <dgm:cxn modelId="{40F1A27B-3F0D-4C8E-8512-6A48989FBEED}" srcId="{2AFBD0FD-0660-4125-B3A4-F410AC5753EF}" destId="{32E07165-40E5-4531-B530-32EE1B57209F}" srcOrd="2" destOrd="0" parTransId="{887F84AB-B91A-4F2E-90DE-9B5089BC970C}" sibTransId="{87F51B0A-BD21-4A9E-8CB5-85DF7F593EE3}"/>
    <dgm:cxn modelId="{DEC4667D-669A-436D-BDD1-4C0908481718}" type="presOf" srcId="{D05443CA-80CE-485C-9D81-F44064F6FBAD}" destId="{8A92C519-F069-45B8-8C3C-E6B5355A8856}" srcOrd="0" destOrd="0" presId="urn:microsoft.com/office/officeart/2005/8/layout/hList9"/>
    <dgm:cxn modelId="{02D45188-F069-4189-B280-D24A99D8EEF0}" srcId="{6261D139-557B-4C4E-B1C4-B167C2E7C975}" destId="{67E83E21-186A-48A6-805B-0C34F6082118}" srcOrd="1" destOrd="0" parTransId="{F360D91B-1973-4B2D-BDDE-8B502D409431}" sibTransId="{98EDBFA9-D222-436F-A790-149526255E44}"/>
    <dgm:cxn modelId="{7A456189-4C68-4431-AD29-267FD26656C2}" type="presOf" srcId="{6261D139-557B-4C4E-B1C4-B167C2E7C975}" destId="{D78EFD4F-3B7C-4C60-ADBF-292A6A2385BB}" srcOrd="0" destOrd="0" presId="urn:microsoft.com/office/officeart/2005/8/layout/hList9"/>
    <dgm:cxn modelId="{7E2AEE9A-80E1-460C-AF83-832BDC7B6AF4}" type="presOf" srcId="{38DEEEAD-0883-4EF8-964E-6E94083DF47D}" destId="{2E68AFAA-80B5-4D71-9CC6-E2E8A70FFDBA}" srcOrd="0" destOrd="0" presId="urn:microsoft.com/office/officeart/2005/8/layout/hList9"/>
    <dgm:cxn modelId="{8D75C4C0-2114-4F81-AB35-3BEB0B46F030}" type="presOf" srcId="{67E83E21-186A-48A6-805B-0C34F6082118}" destId="{C4E9E58C-BE62-4621-A9B4-8A62EC24035A}" srcOrd="0" destOrd="0" presId="urn:microsoft.com/office/officeart/2005/8/layout/hList9"/>
    <dgm:cxn modelId="{1C50E9C4-9ECC-4C46-AE5C-D9164ACAB783}" srcId="{6261D139-557B-4C4E-B1C4-B167C2E7C975}" destId="{27AD0803-4F37-4265-9A51-5E1080420F12}" srcOrd="0" destOrd="0" parTransId="{7A84B1E8-1CF3-41E4-B9BA-7A7C612213DB}" sibTransId="{BA188A4D-AF32-4D93-83F3-E3A8839CC63C}"/>
    <dgm:cxn modelId="{CD8F21C8-0C21-400F-96F3-45E6E6C325FB}" type="presOf" srcId="{32E07165-40E5-4531-B530-32EE1B57209F}" destId="{532B7CD2-2C64-452C-A022-5F5DB73AFB10}" srcOrd="1" destOrd="0" presId="urn:microsoft.com/office/officeart/2005/8/layout/hList9"/>
    <dgm:cxn modelId="{B0A552D7-F1C1-467F-89D2-CA54F3130AC0}" type="presOf" srcId="{B2280CC3-D034-4BE9-947E-301380F1D6CB}" destId="{B4352E29-171F-4263-91FF-C497E28ABAD6}" srcOrd="0" destOrd="0" presId="urn:microsoft.com/office/officeart/2005/8/layout/hList9"/>
    <dgm:cxn modelId="{6C8FA0DB-C399-45B8-9551-013DA68CC8E5}" type="presOf" srcId="{27AD0803-4F37-4265-9A51-5E1080420F12}" destId="{E944906D-EE31-45DE-B501-2B7D08CF40DA}" srcOrd="0" destOrd="0" presId="urn:microsoft.com/office/officeart/2005/8/layout/hList9"/>
    <dgm:cxn modelId="{1FB286E5-F301-4F32-BFA7-AB9C37849C2C}" srcId="{2AFBD0FD-0660-4125-B3A4-F410AC5753EF}" destId="{F881A16D-9BF3-41E1-B2C0-1A67B01B9C09}" srcOrd="1" destOrd="0" parTransId="{381A7008-1996-4024-B7CE-2903EEE947A9}" sibTransId="{531117A9-DFD7-4A58-BA13-F9AB21CE81D0}"/>
    <dgm:cxn modelId="{B4754EF8-94A2-4EDF-87AC-4EB2FC9115F4}" type="presOf" srcId="{67E83E21-186A-48A6-805B-0C34F6082118}" destId="{FFB75F59-F7B7-4493-A910-E8015EDE177B}" srcOrd="1" destOrd="0" presId="urn:microsoft.com/office/officeart/2005/8/layout/hList9"/>
    <dgm:cxn modelId="{25655AAF-5E0E-4853-BE0C-09F46F9B42BF}" type="presParOf" srcId="{2E68AFAA-80B5-4D71-9CC6-E2E8A70FFDBA}" destId="{E2B333AA-494A-4D99-A3F6-3B9368C2093D}" srcOrd="0" destOrd="0" presId="urn:microsoft.com/office/officeart/2005/8/layout/hList9"/>
    <dgm:cxn modelId="{38D56523-E917-447B-9D65-6F410C4E3572}" type="presParOf" srcId="{2E68AFAA-80B5-4D71-9CC6-E2E8A70FFDBA}" destId="{90ADCBD8-DD37-4805-A369-91DD2B97145E}" srcOrd="1" destOrd="0" presId="urn:microsoft.com/office/officeart/2005/8/layout/hList9"/>
    <dgm:cxn modelId="{93915437-1376-4402-9C00-1E9E00C656D6}" type="presParOf" srcId="{90ADCBD8-DD37-4805-A369-91DD2B97145E}" destId="{185E640A-5820-46D8-BA8E-A29F054E4B8C}" srcOrd="0" destOrd="0" presId="urn:microsoft.com/office/officeart/2005/8/layout/hList9"/>
    <dgm:cxn modelId="{75E192C8-7500-4DCB-9942-69FC4214488B}" type="presParOf" srcId="{90ADCBD8-DD37-4805-A369-91DD2B97145E}" destId="{A3334D73-21B9-4808-B272-00F07C6BEFED}" srcOrd="1" destOrd="0" presId="urn:microsoft.com/office/officeart/2005/8/layout/hList9"/>
    <dgm:cxn modelId="{4A28FF62-A689-4B4D-B1D0-9477417FB722}" type="presParOf" srcId="{A3334D73-21B9-4808-B272-00F07C6BEFED}" destId="{E944906D-EE31-45DE-B501-2B7D08CF40DA}" srcOrd="0" destOrd="0" presId="urn:microsoft.com/office/officeart/2005/8/layout/hList9"/>
    <dgm:cxn modelId="{31C09E32-722C-4BEC-99EB-C050875BF75C}" type="presParOf" srcId="{A3334D73-21B9-4808-B272-00F07C6BEFED}" destId="{753C6EB0-4C29-4390-AF1E-A452377B8B00}" srcOrd="1" destOrd="0" presId="urn:microsoft.com/office/officeart/2005/8/layout/hList9"/>
    <dgm:cxn modelId="{E13DAE4D-CCE7-41FD-B0E5-65EDC3794FC6}" type="presParOf" srcId="{90ADCBD8-DD37-4805-A369-91DD2B97145E}" destId="{EC463C6D-5A7E-47D2-B7A7-BF918882657D}" srcOrd="2" destOrd="0" presId="urn:microsoft.com/office/officeart/2005/8/layout/hList9"/>
    <dgm:cxn modelId="{1FC3D5E9-88C8-4AAB-8EE5-7EAF1235EEFF}" type="presParOf" srcId="{EC463C6D-5A7E-47D2-B7A7-BF918882657D}" destId="{C4E9E58C-BE62-4621-A9B4-8A62EC24035A}" srcOrd="0" destOrd="0" presId="urn:microsoft.com/office/officeart/2005/8/layout/hList9"/>
    <dgm:cxn modelId="{E7981EC8-1A20-44D7-A4E8-5BD92F30DF43}" type="presParOf" srcId="{EC463C6D-5A7E-47D2-B7A7-BF918882657D}" destId="{FFB75F59-F7B7-4493-A910-E8015EDE177B}" srcOrd="1" destOrd="0" presId="urn:microsoft.com/office/officeart/2005/8/layout/hList9"/>
    <dgm:cxn modelId="{2F4A2FC3-B13C-492F-9571-F2620E3BADBB}" type="presParOf" srcId="{90ADCBD8-DD37-4805-A369-91DD2B97145E}" destId="{886D2F98-B090-4189-A913-F914FF72DF80}" srcOrd="3" destOrd="0" presId="urn:microsoft.com/office/officeart/2005/8/layout/hList9"/>
    <dgm:cxn modelId="{604F3790-DCC4-4333-9358-42E93FA03524}" type="presParOf" srcId="{886D2F98-B090-4189-A913-F914FF72DF80}" destId="{8A92C519-F069-45B8-8C3C-E6B5355A8856}" srcOrd="0" destOrd="0" presId="urn:microsoft.com/office/officeart/2005/8/layout/hList9"/>
    <dgm:cxn modelId="{26098262-FAED-42A2-91F2-99B5A6784CE7}" type="presParOf" srcId="{886D2F98-B090-4189-A913-F914FF72DF80}" destId="{5CD7EF4D-CD71-425D-88D8-BE78C789E41F}" srcOrd="1" destOrd="0" presId="urn:microsoft.com/office/officeart/2005/8/layout/hList9"/>
    <dgm:cxn modelId="{D7529596-8D9F-4B3F-B371-FBB0938EBA57}" type="presParOf" srcId="{2E68AFAA-80B5-4D71-9CC6-E2E8A70FFDBA}" destId="{3B45EC93-DCE5-4FD1-9E59-8450A3DB9487}" srcOrd="2" destOrd="0" presId="urn:microsoft.com/office/officeart/2005/8/layout/hList9"/>
    <dgm:cxn modelId="{E4942534-ED05-47BE-A7F6-0433EF2C2893}" type="presParOf" srcId="{2E68AFAA-80B5-4D71-9CC6-E2E8A70FFDBA}" destId="{D78EFD4F-3B7C-4C60-ADBF-292A6A2385BB}" srcOrd="3" destOrd="0" presId="urn:microsoft.com/office/officeart/2005/8/layout/hList9"/>
    <dgm:cxn modelId="{6B4F72B3-E3CD-43CC-9333-775F358951B4}" type="presParOf" srcId="{2E68AFAA-80B5-4D71-9CC6-E2E8A70FFDBA}" destId="{0E35C60E-29B2-4B45-85B5-573C41A5822B}" srcOrd="4" destOrd="0" presId="urn:microsoft.com/office/officeart/2005/8/layout/hList9"/>
    <dgm:cxn modelId="{E01E3ED2-89CF-4B41-B48D-6C738176CB46}" type="presParOf" srcId="{2E68AFAA-80B5-4D71-9CC6-E2E8A70FFDBA}" destId="{E5CF4A81-AC33-48B8-AFE3-FA2973C74CA1}" srcOrd="5" destOrd="0" presId="urn:microsoft.com/office/officeart/2005/8/layout/hList9"/>
    <dgm:cxn modelId="{BDD899F3-F3F1-4F00-A160-1CFB3108C36E}" type="presParOf" srcId="{2E68AFAA-80B5-4D71-9CC6-E2E8A70FFDBA}" destId="{11849721-2469-4BF3-9EFB-D04F1D8401FB}" srcOrd="6" destOrd="0" presId="urn:microsoft.com/office/officeart/2005/8/layout/hList9"/>
    <dgm:cxn modelId="{203796D3-14CB-407E-B18D-8B1EA2C2E67F}" type="presParOf" srcId="{11849721-2469-4BF3-9EFB-D04F1D8401FB}" destId="{9EDBEBED-F7ED-41AA-A9E6-E6DC87F490FE}" srcOrd="0" destOrd="0" presId="urn:microsoft.com/office/officeart/2005/8/layout/hList9"/>
    <dgm:cxn modelId="{F4547EA0-E8CA-4351-ACDD-4F103E6278F4}" type="presParOf" srcId="{11849721-2469-4BF3-9EFB-D04F1D8401FB}" destId="{F73C29C9-B137-4F39-9D9C-A52F853A2756}" srcOrd="1" destOrd="0" presId="urn:microsoft.com/office/officeart/2005/8/layout/hList9"/>
    <dgm:cxn modelId="{E5F7B269-BE6F-4EC7-B24C-56EA9042E6F5}" type="presParOf" srcId="{F73C29C9-B137-4F39-9D9C-A52F853A2756}" destId="{B4352E29-171F-4263-91FF-C497E28ABAD6}" srcOrd="0" destOrd="0" presId="urn:microsoft.com/office/officeart/2005/8/layout/hList9"/>
    <dgm:cxn modelId="{B5710A8E-F7A2-4706-996E-14ABC0C0C66D}" type="presParOf" srcId="{F73C29C9-B137-4F39-9D9C-A52F853A2756}" destId="{29D5870E-82A9-4C61-B0F7-8D48ED9463DC}" srcOrd="1" destOrd="0" presId="urn:microsoft.com/office/officeart/2005/8/layout/hList9"/>
    <dgm:cxn modelId="{9AF103CB-761B-4974-A615-81BAEA6D2B45}" type="presParOf" srcId="{11849721-2469-4BF3-9EFB-D04F1D8401FB}" destId="{F6A76392-3B43-441D-A6A9-EFB9C51CAF64}" srcOrd="2" destOrd="0" presId="urn:microsoft.com/office/officeart/2005/8/layout/hList9"/>
    <dgm:cxn modelId="{05E726F2-EB93-4FEE-8E5E-5BC4C08FD0FF}" type="presParOf" srcId="{F6A76392-3B43-441D-A6A9-EFB9C51CAF64}" destId="{DB9B6740-4C01-49AE-BE88-9B673C29C899}" srcOrd="0" destOrd="0" presId="urn:microsoft.com/office/officeart/2005/8/layout/hList9"/>
    <dgm:cxn modelId="{EF6349CB-2CC0-4D55-AEE5-EBDC227C356E}" type="presParOf" srcId="{F6A76392-3B43-441D-A6A9-EFB9C51CAF64}" destId="{413F6425-8BED-4A4E-99EA-A29E09D795AA}" srcOrd="1" destOrd="0" presId="urn:microsoft.com/office/officeart/2005/8/layout/hList9"/>
    <dgm:cxn modelId="{6B78AFFB-002C-4026-8702-72F8650196B0}" type="presParOf" srcId="{11849721-2469-4BF3-9EFB-D04F1D8401FB}" destId="{B124CD00-607A-427A-BF3C-DDC25BF81BFF}" srcOrd="3" destOrd="0" presId="urn:microsoft.com/office/officeart/2005/8/layout/hList9"/>
    <dgm:cxn modelId="{6BD3C739-56A1-4B8C-934E-05A9CF5128AC}" type="presParOf" srcId="{B124CD00-607A-427A-BF3C-DDC25BF81BFF}" destId="{2A0F8847-4A53-475C-BF69-547C9DE7336C}" srcOrd="0" destOrd="0" presId="urn:microsoft.com/office/officeart/2005/8/layout/hList9"/>
    <dgm:cxn modelId="{8270D006-2545-43DE-A9CA-0C31BB049B6F}" type="presParOf" srcId="{B124CD00-607A-427A-BF3C-DDC25BF81BFF}" destId="{532B7CD2-2C64-452C-A022-5F5DB73AFB10}" srcOrd="1" destOrd="0" presId="urn:microsoft.com/office/officeart/2005/8/layout/hList9"/>
    <dgm:cxn modelId="{83C1ACBC-9D96-4154-AC60-AA3CCDDCF315}" type="presParOf" srcId="{2E68AFAA-80B5-4D71-9CC6-E2E8A70FFDBA}" destId="{3E628553-8495-42B1-8233-56EE7FE15BB5}" srcOrd="7" destOrd="0" presId="urn:microsoft.com/office/officeart/2005/8/layout/hList9"/>
    <dgm:cxn modelId="{092D7488-B8E5-40C0-B28F-D038E7E17613}" type="presParOf" srcId="{2E68AFAA-80B5-4D71-9CC6-E2E8A70FFDBA}" destId="{D233ED11-619A-4036-9C51-9CFAF291B724}" srcOrd="8" destOrd="0" presId="urn:microsoft.com/office/officeart/2005/8/layout/hList9"/>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4906D-EE31-45DE-B501-2B7D08CF40DA}">
      <dsp:nvSpPr>
        <dsp:cNvPr id="0" name=""/>
        <dsp:cNvSpPr/>
      </dsp:nvSpPr>
      <dsp:spPr>
        <a:xfrm>
          <a:off x="3042407" y="640493"/>
          <a:ext cx="2385747" cy="1591293"/>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MS/HS students attend CLUE English as their ELA class one hour per day.</a:t>
          </a:r>
        </a:p>
      </dsp:txBody>
      <dsp:txXfrm>
        <a:off x="3424127" y="640493"/>
        <a:ext cx="2004027" cy="1591293"/>
      </dsp:txXfrm>
    </dsp:sp>
    <dsp:sp modelId="{C4E9E58C-BE62-4621-A9B4-8A62EC24035A}">
      <dsp:nvSpPr>
        <dsp:cNvPr id="0" name=""/>
        <dsp:cNvSpPr/>
      </dsp:nvSpPr>
      <dsp:spPr>
        <a:xfrm>
          <a:off x="3042407" y="2231786"/>
          <a:ext cx="2385747" cy="1591293"/>
        </a:xfrm>
        <a:prstGeom prst="rect">
          <a:avLst/>
        </a:prstGeom>
        <a:solidFill>
          <a:schemeClr val="accent3">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Critical and creative thinking taught through novel studies with performance tasks.</a:t>
          </a:r>
        </a:p>
      </dsp:txBody>
      <dsp:txXfrm>
        <a:off x="3424127" y="2231786"/>
        <a:ext cx="2004027" cy="1591293"/>
      </dsp:txXfrm>
    </dsp:sp>
    <dsp:sp modelId="{8A92C519-F069-45B8-8C3C-E6B5355A8856}">
      <dsp:nvSpPr>
        <dsp:cNvPr id="0" name=""/>
        <dsp:cNvSpPr/>
      </dsp:nvSpPr>
      <dsp:spPr>
        <a:xfrm>
          <a:off x="3042407" y="3823079"/>
          <a:ext cx="2385747" cy="1591293"/>
        </a:xfrm>
        <a:prstGeom prst="rect">
          <a:avLst/>
        </a:prstGeom>
        <a:solidFill>
          <a:schemeClr val="accent4">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Gifted IEP Required</a:t>
          </a:r>
        </a:p>
      </dsp:txBody>
      <dsp:txXfrm>
        <a:off x="3424127" y="3823079"/>
        <a:ext cx="2004027" cy="1591293"/>
      </dsp:txXfrm>
    </dsp:sp>
    <dsp:sp modelId="{D78EFD4F-3B7C-4C60-ADBF-292A6A2385BB}">
      <dsp:nvSpPr>
        <dsp:cNvPr id="0" name=""/>
        <dsp:cNvSpPr/>
      </dsp:nvSpPr>
      <dsp:spPr>
        <a:xfrm>
          <a:off x="1770008" y="4293"/>
          <a:ext cx="1590498" cy="1590498"/>
        </a:xfrm>
        <a:prstGeom prst="ellipse">
          <a:avLst/>
        </a:prstGeom>
        <a:solidFill>
          <a:srgbClr val="FF232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Gifted ELA Instruction</a:t>
          </a:r>
        </a:p>
      </dsp:txBody>
      <dsp:txXfrm>
        <a:off x="2002931" y="237216"/>
        <a:ext cx="1124652" cy="1124652"/>
      </dsp:txXfrm>
    </dsp:sp>
    <dsp:sp modelId="{B4352E29-171F-4263-91FF-C497E28ABAD6}">
      <dsp:nvSpPr>
        <dsp:cNvPr id="0" name=""/>
        <dsp:cNvSpPr/>
      </dsp:nvSpPr>
      <dsp:spPr>
        <a:xfrm>
          <a:off x="7018652" y="640493"/>
          <a:ext cx="2385747" cy="1591293"/>
        </a:xfrm>
        <a:prstGeom prst="rect">
          <a:avLst/>
        </a:prstGeom>
        <a:solidFill>
          <a:schemeClr val="accent5">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Students at any grade level attending a school with 3 or less CLUE students receive one hour per week.</a:t>
          </a:r>
        </a:p>
      </dsp:txBody>
      <dsp:txXfrm>
        <a:off x="7400372" y="640493"/>
        <a:ext cx="2004027" cy="1591293"/>
      </dsp:txXfrm>
    </dsp:sp>
    <dsp:sp modelId="{DB9B6740-4C01-49AE-BE88-9B673C29C899}">
      <dsp:nvSpPr>
        <dsp:cNvPr id="0" name=""/>
        <dsp:cNvSpPr/>
      </dsp:nvSpPr>
      <dsp:spPr>
        <a:xfrm>
          <a:off x="7018652" y="2231786"/>
          <a:ext cx="2385747" cy="1591293"/>
        </a:xfrm>
        <a:prstGeom prst="rect">
          <a:avLst/>
        </a:prstGeom>
        <a:solidFill>
          <a:schemeClr val="accent6">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The one hour of face-to-face instruction with a CLUE teacher is supplemented with online learning.</a:t>
          </a:r>
        </a:p>
      </dsp:txBody>
      <dsp:txXfrm>
        <a:off x="7400372" y="2231786"/>
        <a:ext cx="2004027" cy="1591293"/>
      </dsp:txXfrm>
    </dsp:sp>
    <dsp:sp modelId="{2A0F8847-4A53-475C-BF69-547C9DE7336C}">
      <dsp:nvSpPr>
        <dsp:cNvPr id="0" name=""/>
        <dsp:cNvSpPr/>
      </dsp:nvSpPr>
      <dsp:spPr>
        <a:xfrm>
          <a:off x="7018652" y="3823079"/>
          <a:ext cx="2385747" cy="1591293"/>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Gifted IEP Required</a:t>
          </a:r>
        </a:p>
      </dsp:txBody>
      <dsp:txXfrm>
        <a:off x="7400372" y="3823079"/>
        <a:ext cx="2004027" cy="1591293"/>
      </dsp:txXfrm>
    </dsp:sp>
    <dsp:sp modelId="{D233ED11-619A-4036-9C51-9CFAF291B724}">
      <dsp:nvSpPr>
        <dsp:cNvPr id="0" name=""/>
        <dsp:cNvSpPr/>
      </dsp:nvSpPr>
      <dsp:spPr>
        <a:xfrm>
          <a:off x="5746254" y="4293"/>
          <a:ext cx="1590498" cy="1590498"/>
        </a:xfrm>
        <a:prstGeom prst="ellipse">
          <a:avLst/>
        </a:prstGeom>
        <a:solidFill>
          <a:srgbClr val="FF232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Consultation Services</a:t>
          </a:r>
        </a:p>
      </dsp:txBody>
      <dsp:txXfrm>
        <a:off x="5979177" y="237216"/>
        <a:ext cx="1124652" cy="1124652"/>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EACA4E-59E8-4EFD-9DF3-C53269BECD68}" type="datetimeFigureOut">
              <a:rPr lang="en-US" smtClean="0"/>
              <a:t>3/25/2023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F375E-F354-42C6-81E4-8AA5617C63F7}" type="slidenum">
              <a:rPr lang="en-US" smtClean="0"/>
              <a:t>‹#›</a:t>
            </a:fld>
            <a:endParaRPr lang="en-US"/>
          </a:p>
        </p:txBody>
      </p:sp>
    </p:spTree>
    <p:extLst>
      <p:ext uri="{BB962C8B-B14F-4D97-AF65-F5344CB8AC3E}">
        <p14:creationId xmlns:p14="http://schemas.microsoft.com/office/powerpoint/2010/main" val="241812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0b11efd0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Share</a:t>
            </a:r>
            <a:r>
              <a:rPr lang="en-US" baseline="0" dirty="0"/>
              <a:t> a brief overview of the program as a whole.</a:t>
            </a:r>
            <a:endParaRPr dirty="0"/>
          </a:p>
        </p:txBody>
      </p:sp>
      <p:sp>
        <p:nvSpPr>
          <p:cNvPr id="99" name="Google Shape;99;g890b11efd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64953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0b11efd0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These are the three service options for the 2020-21 school year</a:t>
            </a:r>
          </a:p>
          <a:p>
            <a:pPr marL="0" lvl="0" indent="0" algn="l" rtl="0">
              <a:lnSpc>
                <a:spcPct val="100000"/>
              </a:lnSpc>
              <a:spcBef>
                <a:spcPts val="0"/>
              </a:spcBef>
              <a:spcAft>
                <a:spcPts val="0"/>
              </a:spcAft>
              <a:buSzPts val="1100"/>
              <a:buNone/>
            </a:pPr>
            <a:r>
              <a:rPr lang="en-US" dirty="0"/>
              <a:t>*Note that the pull-out program does not require an IEP until 4</a:t>
            </a:r>
            <a:r>
              <a:rPr lang="en-US" baseline="30000" dirty="0"/>
              <a:t>th</a:t>
            </a:r>
            <a:r>
              <a:rPr lang="en-US" baseline="0" dirty="0"/>
              <a:t> grade.</a:t>
            </a:r>
            <a:endParaRPr dirty="0"/>
          </a:p>
        </p:txBody>
      </p:sp>
      <p:sp>
        <p:nvSpPr>
          <p:cNvPr id="99" name="Google Shape;99;g890b11efd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89369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0b11efd0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All</a:t>
            </a:r>
            <a:r>
              <a:rPr lang="en-US" baseline="0" dirty="0"/>
              <a:t> CLUE services will be provided through a hybrid model, meaning that some hours will be served synchronously with teacher guidance in the moment. Some hours will be served asynchronously, meaning that the students work independently and receive teacher guidance digitally. Because CLUE teachers are responsible for communicating student progress with parents, attendance to CLUE classes and progress with CLUE work will be documented. Progress reports will be shared with parents when regular school progress reports and report cards are shared with parents.</a:t>
            </a:r>
            <a:endParaRPr dirty="0"/>
          </a:p>
        </p:txBody>
      </p:sp>
      <p:sp>
        <p:nvSpPr>
          <p:cNvPr id="99" name="Google Shape;99;g890b11efd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33209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0b11efd0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Read aloud or summarize this slide. </a:t>
            </a:r>
          </a:p>
          <a:p>
            <a:pPr marL="0" lvl="0" indent="0" algn="l" rtl="0">
              <a:lnSpc>
                <a:spcPct val="100000"/>
              </a:lnSpc>
              <a:spcBef>
                <a:spcPts val="0"/>
              </a:spcBef>
              <a:spcAft>
                <a:spcPts val="0"/>
              </a:spcAft>
              <a:buSzPts val="1100"/>
              <a:buNone/>
            </a:pPr>
            <a:r>
              <a:rPr lang="en-US" dirty="0"/>
              <a:t>*There</a:t>
            </a:r>
            <a:r>
              <a:rPr lang="en-US" baseline="0" dirty="0"/>
              <a:t> is NO TESTING allowed at this time. We will communicate to all parents when testing resumes for special education.</a:t>
            </a:r>
            <a:endParaRPr dirty="0"/>
          </a:p>
        </p:txBody>
      </p:sp>
      <p:sp>
        <p:nvSpPr>
          <p:cNvPr id="99" name="Google Shape;99;g890b11efd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70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0b11efd0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Parents</a:t>
            </a:r>
            <a:r>
              <a:rPr lang="en-US" baseline="0" dirty="0"/>
              <a:t>, we encourage you to engage with your teachers early and often. If you are able to have some positive communication with those who support your child, it will be easier to approach others when you need help with a school issue.</a:t>
            </a:r>
          </a:p>
          <a:p>
            <a:pPr marL="0" lvl="0" indent="0" algn="l" rtl="0">
              <a:lnSpc>
                <a:spcPct val="100000"/>
              </a:lnSpc>
              <a:spcBef>
                <a:spcPts val="0"/>
              </a:spcBef>
              <a:spcAft>
                <a:spcPts val="0"/>
              </a:spcAft>
              <a:buSzPts val="1100"/>
              <a:buNone/>
            </a:pPr>
            <a:r>
              <a:rPr lang="en-US" baseline="0" dirty="0"/>
              <a:t>Think about including an administrator when communicating, as that administrator could become an ally in an IEP meeting. You should always have the CLUE teacher, a general education teacher, and an administrator to join you in any IEP meeting.</a:t>
            </a:r>
            <a:endParaRPr dirty="0"/>
          </a:p>
        </p:txBody>
      </p:sp>
      <p:sp>
        <p:nvSpPr>
          <p:cNvPr id="99" name="Google Shape;99;g890b11efd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97382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dirty="0"/>
              <a:t>Please consider following us on Twitter or Facebook so that you won’t miss any</a:t>
            </a:r>
            <a:r>
              <a:rPr lang="en-US" baseline="0" dirty="0"/>
              <a:t> important announcements about our program. We are planning parent and community engagement events for this school year, and we’d love for you to participate.</a:t>
            </a:r>
          </a:p>
          <a:p>
            <a:pPr lvl="0">
              <a:spcBef>
                <a:spcPts val="0"/>
              </a:spcBef>
              <a:buNone/>
            </a:pPr>
            <a:r>
              <a:rPr lang="en-US" baseline="0" dirty="0"/>
              <a:t>If you have not yet received a CLUE Bulletin, please email us at clue@scsk12.org. You must include your child’s name, grade level, and school to be added to the list more quickly. Newsletters were sent out in July and August. Links to these newsletters can also be found on social media and clue901.com.</a:t>
            </a:r>
            <a:endParaRPr dirty="0"/>
          </a:p>
        </p:txBody>
      </p:sp>
    </p:spTree>
    <p:extLst>
      <p:ext uri="{BB962C8B-B14F-4D97-AF65-F5344CB8AC3E}">
        <p14:creationId xmlns:p14="http://schemas.microsoft.com/office/powerpoint/2010/main" val="1493082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Personalize this slide. Leave</a:t>
            </a:r>
            <a:r>
              <a:rPr lang="en-US" baseline="0" dirty="0"/>
              <a:t> the Twitter and Facebook page for CLUE on this slide. If you want to share your own social media information, add it ABOVE the CLUE program information.</a:t>
            </a:r>
            <a:endParaRPr dirty="0"/>
          </a:p>
        </p:txBody>
      </p:sp>
      <p:sp>
        <p:nvSpPr>
          <p:cNvPr id="87" name="Google Shape;8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88967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03518F5-DE19-4E44-A9F9-1F00A895949C}" type="datetimeFigureOut">
              <a:rPr lang="en-US" smtClean="0"/>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1465253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3518F5-DE19-4E44-A9F9-1F00A895949C}" type="datetimeFigureOut">
              <a:rPr lang="en-US" smtClean="0"/>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17421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3518F5-DE19-4E44-A9F9-1F00A895949C}" type="datetimeFigureOut">
              <a:rPr lang="en-US" smtClean="0"/>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1999680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033" y="1290633"/>
            <a:ext cx="12208000" cy="114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609600" y="2084534"/>
            <a:ext cx="10972800" cy="33375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1627772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3518F5-DE19-4E44-A9F9-1F00A895949C}" type="datetimeFigureOut">
              <a:rPr lang="en-US" smtClean="0"/>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400512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3518F5-DE19-4E44-A9F9-1F00A895949C}" type="datetimeFigureOut">
              <a:rPr lang="en-US" smtClean="0"/>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378145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3518F5-DE19-4E44-A9F9-1F00A895949C}" type="datetimeFigureOut">
              <a:rPr lang="en-US" smtClean="0"/>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59819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3518F5-DE19-4E44-A9F9-1F00A895949C}" type="datetimeFigureOut">
              <a:rPr lang="en-US" smtClean="0"/>
              <a:t>3/25/2023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1419317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3518F5-DE19-4E44-A9F9-1F00A895949C}" type="datetimeFigureOut">
              <a:rPr lang="en-US" smtClean="0"/>
              <a:t>3/25/2023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3614225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3518F5-DE19-4E44-A9F9-1F00A895949C}" type="datetimeFigureOut">
              <a:rPr lang="en-US" smtClean="0"/>
              <a:t>3/25/2023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56089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3518F5-DE19-4E44-A9F9-1F00A895949C}" type="datetimeFigureOut">
              <a:rPr lang="en-US" smtClean="0"/>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387306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3518F5-DE19-4E44-A9F9-1F00A895949C}" type="datetimeFigureOut">
              <a:rPr lang="en-US" smtClean="0"/>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F6F62-EDA3-4AE5-BC74-AD0E97E686CB}" type="slidenum">
              <a:rPr lang="en-US" smtClean="0"/>
              <a:t>‹#›</a:t>
            </a:fld>
            <a:endParaRPr lang="en-US"/>
          </a:p>
        </p:txBody>
      </p:sp>
    </p:spTree>
    <p:extLst>
      <p:ext uri="{BB962C8B-B14F-4D97-AF65-F5344CB8AC3E}">
        <p14:creationId xmlns:p14="http://schemas.microsoft.com/office/powerpoint/2010/main" val="3719783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518F5-DE19-4E44-A9F9-1F00A895949C}" type="datetimeFigureOut">
              <a:rPr lang="en-US" smtClean="0"/>
              <a:t>3/25/2023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F6F62-EDA3-4AE5-BC74-AD0E97E686CB}" type="slidenum">
              <a:rPr lang="en-US" smtClean="0"/>
              <a:t>‹#›</a:t>
            </a:fld>
            <a:endParaRPr lang="en-US"/>
          </a:p>
        </p:txBody>
      </p:sp>
    </p:spTree>
    <p:extLst>
      <p:ext uri="{BB962C8B-B14F-4D97-AF65-F5344CB8AC3E}">
        <p14:creationId xmlns:p14="http://schemas.microsoft.com/office/powerpoint/2010/main" val="3224432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ag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hyperlink" Target="http://www.clue901.com/" TargetMode="External"/><Relationship Id="rId4" Type="http://schemas.openxmlformats.org/officeDocument/2006/relationships/hyperlink" Target="http://www.tngifted.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4" name="Title 3"/>
          <p:cNvSpPr>
            <a:spLocks noGrp="1"/>
          </p:cNvSpPr>
          <p:nvPr>
            <p:ph type="title"/>
          </p:nvPr>
        </p:nvSpPr>
        <p:spPr>
          <a:xfrm>
            <a:off x="362165" y="159839"/>
            <a:ext cx="11174408" cy="1555945"/>
          </a:xfrm>
        </p:spPr>
        <p:txBody>
          <a:bodyPr>
            <a:normAutofit/>
          </a:bodyPr>
          <a:lstStyle/>
          <a:p>
            <a:pPr fontAlgn="base"/>
            <a:r>
              <a:rPr lang="en-US" dirty="0"/>
              <a:t>How do we serve gifted and talented students at Treadwell Middle School?</a:t>
            </a:r>
          </a:p>
        </p:txBody>
      </p:sp>
      <p:sp>
        <p:nvSpPr>
          <p:cNvPr id="5" name="Text Placeholder 4"/>
          <p:cNvSpPr>
            <a:spLocks noGrp="1"/>
          </p:cNvSpPr>
          <p:nvPr>
            <p:ph type="body" idx="1"/>
          </p:nvPr>
        </p:nvSpPr>
        <p:spPr>
          <a:xfrm>
            <a:off x="4949512" y="1547341"/>
            <a:ext cx="6188828" cy="4977043"/>
          </a:xfrm>
        </p:spPr>
        <p:txBody>
          <a:bodyPr>
            <a:normAutofit/>
          </a:bodyPr>
          <a:lstStyle/>
          <a:p>
            <a:pPr>
              <a:buNone/>
            </a:pPr>
            <a:r>
              <a:rPr lang="en" sz="4000" b="1" dirty="0">
                <a:solidFill>
                  <a:schemeClr val="accent1">
                    <a:lumMod val="75000"/>
                  </a:schemeClr>
                </a:solidFill>
              </a:rPr>
              <a:t>CLUE: Creative Learning in a Unique Environment</a:t>
            </a:r>
          </a:p>
          <a:p>
            <a:pPr>
              <a:buNone/>
            </a:pPr>
            <a:endParaRPr lang="en" b="1" dirty="0"/>
          </a:p>
          <a:p>
            <a:pPr>
              <a:buNone/>
            </a:pPr>
            <a:r>
              <a:rPr lang="en" dirty="0"/>
              <a:t>The SCS program that serves gifted and talented students through enriched and challenging curriculum is called CLUE. Developed in 1970, the CLUE program has become an international model of how to serve gifted and talented students.</a:t>
            </a:r>
          </a:p>
        </p:txBody>
      </p:sp>
      <p:sp>
        <p:nvSpPr>
          <p:cNvPr id="6" name="Shape 333"/>
          <p:cNvSpPr/>
          <p:nvPr/>
        </p:nvSpPr>
        <p:spPr>
          <a:xfrm>
            <a:off x="675342" y="1813286"/>
            <a:ext cx="4252793" cy="4445155"/>
          </a:xfrm>
          <a:custGeom>
            <a:avLst/>
            <a:gdLst/>
            <a:ahLst/>
            <a:cxnLst/>
            <a:rect l="0" t="0" r="0" b="0"/>
            <a:pathLst>
              <a:path w="17082" h="17228" extrusionOk="0">
                <a:moveTo>
                  <a:pt x="6497" y="2993"/>
                </a:moveTo>
                <a:lnTo>
                  <a:pt x="6400" y="3042"/>
                </a:lnTo>
                <a:lnTo>
                  <a:pt x="6302" y="3090"/>
                </a:lnTo>
                <a:lnTo>
                  <a:pt x="6229" y="3212"/>
                </a:lnTo>
                <a:lnTo>
                  <a:pt x="6229" y="3285"/>
                </a:lnTo>
                <a:lnTo>
                  <a:pt x="6254" y="3334"/>
                </a:lnTo>
                <a:lnTo>
                  <a:pt x="6278" y="3407"/>
                </a:lnTo>
                <a:lnTo>
                  <a:pt x="6351" y="3455"/>
                </a:lnTo>
                <a:lnTo>
                  <a:pt x="6400" y="3480"/>
                </a:lnTo>
                <a:lnTo>
                  <a:pt x="6643" y="3480"/>
                </a:lnTo>
                <a:lnTo>
                  <a:pt x="6692" y="3504"/>
                </a:lnTo>
                <a:lnTo>
                  <a:pt x="6911" y="3504"/>
                </a:lnTo>
                <a:lnTo>
                  <a:pt x="6959" y="3480"/>
                </a:lnTo>
                <a:lnTo>
                  <a:pt x="7008" y="3455"/>
                </a:lnTo>
                <a:lnTo>
                  <a:pt x="7057" y="3407"/>
                </a:lnTo>
                <a:lnTo>
                  <a:pt x="7057" y="3334"/>
                </a:lnTo>
                <a:lnTo>
                  <a:pt x="7057" y="3212"/>
                </a:lnTo>
                <a:lnTo>
                  <a:pt x="7032" y="3163"/>
                </a:lnTo>
                <a:lnTo>
                  <a:pt x="7008" y="3115"/>
                </a:lnTo>
                <a:lnTo>
                  <a:pt x="6935" y="3042"/>
                </a:lnTo>
                <a:lnTo>
                  <a:pt x="6838" y="3017"/>
                </a:lnTo>
                <a:lnTo>
                  <a:pt x="6716" y="2993"/>
                </a:lnTo>
                <a:close/>
                <a:moveTo>
                  <a:pt x="5743" y="3236"/>
                </a:moveTo>
                <a:lnTo>
                  <a:pt x="5670" y="3261"/>
                </a:lnTo>
                <a:lnTo>
                  <a:pt x="5402" y="3358"/>
                </a:lnTo>
                <a:lnTo>
                  <a:pt x="5134" y="3480"/>
                </a:lnTo>
                <a:lnTo>
                  <a:pt x="4891" y="3601"/>
                </a:lnTo>
                <a:lnTo>
                  <a:pt x="4672" y="3747"/>
                </a:lnTo>
                <a:lnTo>
                  <a:pt x="4453" y="3918"/>
                </a:lnTo>
                <a:lnTo>
                  <a:pt x="4234" y="4088"/>
                </a:lnTo>
                <a:lnTo>
                  <a:pt x="4039" y="4283"/>
                </a:lnTo>
                <a:lnTo>
                  <a:pt x="3869" y="4477"/>
                </a:lnTo>
                <a:lnTo>
                  <a:pt x="3699" y="4696"/>
                </a:lnTo>
                <a:lnTo>
                  <a:pt x="3553" y="4940"/>
                </a:lnTo>
                <a:lnTo>
                  <a:pt x="3431" y="5159"/>
                </a:lnTo>
                <a:lnTo>
                  <a:pt x="3309" y="5402"/>
                </a:lnTo>
                <a:lnTo>
                  <a:pt x="3236" y="5670"/>
                </a:lnTo>
                <a:lnTo>
                  <a:pt x="3163" y="5937"/>
                </a:lnTo>
                <a:lnTo>
                  <a:pt x="3115" y="6229"/>
                </a:lnTo>
                <a:lnTo>
                  <a:pt x="3090" y="6497"/>
                </a:lnTo>
                <a:lnTo>
                  <a:pt x="3090" y="6546"/>
                </a:lnTo>
                <a:lnTo>
                  <a:pt x="3115" y="6594"/>
                </a:lnTo>
                <a:lnTo>
                  <a:pt x="3188" y="6667"/>
                </a:lnTo>
                <a:lnTo>
                  <a:pt x="3261" y="6716"/>
                </a:lnTo>
                <a:lnTo>
                  <a:pt x="3285" y="6716"/>
                </a:lnTo>
                <a:lnTo>
                  <a:pt x="3309" y="6692"/>
                </a:lnTo>
                <a:lnTo>
                  <a:pt x="3382" y="6667"/>
                </a:lnTo>
                <a:lnTo>
                  <a:pt x="3431" y="6594"/>
                </a:lnTo>
                <a:lnTo>
                  <a:pt x="3480" y="6546"/>
                </a:lnTo>
                <a:lnTo>
                  <a:pt x="3504" y="6473"/>
                </a:lnTo>
                <a:lnTo>
                  <a:pt x="3528" y="6156"/>
                </a:lnTo>
                <a:lnTo>
                  <a:pt x="3601" y="5864"/>
                </a:lnTo>
                <a:lnTo>
                  <a:pt x="3699" y="5597"/>
                </a:lnTo>
                <a:lnTo>
                  <a:pt x="3820" y="5353"/>
                </a:lnTo>
                <a:lnTo>
                  <a:pt x="3966" y="5086"/>
                </a:lnTo>
                <a:lnTo>
                  <a:pt x="4137" y="4867"/>
                </a:lnTo>
                <a:lnTo>
                  <a:pt x="4307" y="4623"/>
                </a:lnTo>
                <a:lnTo>
                  <a:pt x="4526" y="4429"/>
                </a:lnTo>
                <a:lnTo>
                  <a:pt x="4745" y="4234"/>
                </a:lnTo>
                <a:lnTo>
                  <a:pt x="4988" y="4088"/>
                </a:lnTo>
                <a:lnTo>
                  <a:pt x="5256" y="3942"/>
                </a:lnTo>
                <a:lnTo>
                  <a:pt x="5499" y="3796"/>
                </a:lnTo>
                <a:lnTo>
                  <a:pt x="5767" y="3699"/>
                </a:lnTo>
                <a:lnTo>
                  <a:pt x="5864" y="3650"/>
                </a:lnTo>
                <a:lnTo>
                  <a:pt x="5913" y="3577"/>
                </a:lnTo>
                <a:lnTo>
                  <a:pt x="5937" y="3504"/>
                </a:lnTo>
                <a:lnTo>
                  <a:pt x="5937" y="3407"/>
                </a:lnTo>
                <a:lnTo>
                  <a:pt x="5889" y="3334"/>
                </a:lnTo>
                <a:lnTo>
                  <a:pt x="5840" y="3285"/>
                </a:lnTo>
                <a:lnTo>
                  <a:pt x="5743" y="3236"/>
                </a:lnTo>
                <a:close/>
                <a:moveTo>
                  <a:pt x="7324" y="1971"/>
                </a:moveTo>
                <a:lnTo>
                  <a:pt x="7787" y="2020"/>
                </a:lnTo>
                <a:lnTo>
                  <a:pt x="8249" y="2141"/>
                </a:lnTo>
                <a:lnTo>
                  <a:pt x="8687" y="2312"/>
                </a:lnTo>
                <a:lnTo>
                  <a:pt x="9101" y="2506"/>
                </a:lnTo>
                <a:lnTo>
                  <a:pt x="9490" y="2774"/>
                </a:lnTo>
                <a:lnTo>
                  <a:pt x="9879" y="3066"/>
                </a:lnTo>
                <a:lnTo>
                  <a:pt x="10220" y="3431"/>
                </a:lnTo>
                <a:lnTo>
                  <a:pt x="10512" y="3820"/>
                </a:lnTo>
                <a:lnTo>
                  <a:pt x="10707" y="4088"/>
                </a:lnTo>
                <a:lnTo>
                  <a:pt x="10877" y="4380"/>
                </a:lnTo>
                <a:lnTo>
                  <a:pt x="11023" y="4696"/>
                </a:lnTo>
                <a:lnTo>
                  <a:pt x="11120" y="5013"/>
                </a:lnTo>
                <a:lnTo>
                  <a:pt x="11217" y="5329"/>
                </a:lnTo>
                <a:lnTo>
                  <a:pt x="11266" y="5645"/>
                </a:lnTo>
                <a:lnTo>
                  <a:pt x="11315" y="5986"/>
                </a:lnTo>
                <a:lnTo>
                  <a:pt x="11315" y="6302"/>
                </a:lnTo>
                <a:lnTo>
                  <a:pt x="11315" y="6643"/>
                </a:lnTo>
                <a:lnTo>
                  <a:pt x="11266" y="6959"/>
                </a:lnTo>
                <a:lnTo>
                  <a:pt x="11217" y="7300"/>
                </a:lnTo>
                <a:lnTo>
                  <a:pt x="11144" y="7616"/>
                </a:lnTo>
                <a:lnTo>
                  <a:pt x="11047" y="7932"/>
                </a:lnTo>
                <a:lnTo>
                  <a:pt x="10925" y="8249"/>
                </a:lnTo>
                <a:lnTo>
                  <a:pt x="10780" y="8565"/>
                </a:lnTo>
                <a:lnTo>
                  <a:pt x="10634" y="8857"/>
                </a:lnTo>
                <a:lnTo>
                  <a:pt x="10439" y="9173"/>
                </a:lnTo>
                <a:lnTo>
                  <a:pt x="10220" y="9490"/>
                </a:lnTo>
                <a:lnTo>
                  <a:pt x="9977" y="9757"/>
                </a:lnTo>
                <a:lnTo>
                  <a:pt x="9733" y="10025"/>
                </a:lnTo>
                <a:lnTo>
                  <a:pt x="9441" y="10268"/>
                </a:lnTo>
                <a:lnTo>
                  <a:pt x="9149" y="10487"/>
                </a:lnTo>
                <a:lnTo>
                  <a:pt x="8857" y="10682"/>
                </a:lnTo>
                <a:lnTo>
                  <a:pt x="8541" y="10852"/>
                </a:lnTo>
                <a:lnTo>
                  <a:pt x="8200" y="10998"/>
                </a:lnTo>
                <a:lnTo>
                  <a:pt x="7860" y="11120"/>
                </a:lnTo>
                <a:lnTo>
                  <a:pt x="7519" y="11193"/>
                </a:lnTo>
                <a:lnTo>
                  <a:pt x="7154" y="11242"/>
                </a:lnTo>
                <a:lnTo>
                  <a:pt x="6789" y="11266"/>
                </a:lnTo>
                <a:lnTo>
                  <a:pt x="6424" y="11242"/>
                </a:lnTo>
                <a:lnTo>
                  <a:pt x="6059" y="11193"/>
                </a:lnTo>
                <a:lnTo>
                  <a:pt x="5670" y="11096"/>
                </a:lnTo>
                <a:lnTo>
                  <a:pt x="5353" y="10998"/>
                </a:lnTo>
                <a:lnTo>
                  <a:pt x="5037" y="10877"/>
                </a:lnTo>
                <a:lnTo>
                  <a:pt x="4721" y="10731"/>
                </a:lnTo>
                <a:lnTo>
                  <a:pt x="4404" y="10560"/>
                </a:lnTo>
                <a:lnTo>
                  <a:pt x="4112" y="10390"/>
                </a:lnTo>
                <a:lnTo>
                  <a:pt x="3820" y="10171"/>
                </a:lnTo>
                <a:lnTo>
                  <a:pt x="3553" y="9952"/>
                </a:lnTo>
                <a:lnTo>
                  <a:pt x="3285" y="9733"/>
                </a:lnTo>
                <a:lnTo>
                  <a:pt x="3042" y="9490"/>
                </a:lnTo>
                <a:lnTo>
                  <a:pt x="2823" y="9222"/>
                </a:lnTo>
                <a:lnTo>
                  <a:pt x="2628" y="8930"/>
                </a:lnTo>
                <a:lnTo>
                  <a:pt x="2434" y="8638"/>
                </a:lnTo>
                <a:lnTo>
                  <a:pt x="2288" y="8346"/>
                </a:lnTo>
                <a:lnTo>
                  <a:pt x="2142" y="8030"/>
                </a:lnTo>
                <a:lnTo>
                  <a:pt x="2044" y="7689"/>
                </a:lnTo>
                <a:lnTo>
                  <a:pt x="1971" y="7349"/>
                </a:lnTo>
                <a:lnTo>
                  <a:pt x="1947" y="7057"/>
                </a:lnTo>
                <a:lnTo>
                  <a:pt x="1923" y="6765"/>
                </a:lnTo>
                <a:lnTo>
                  <a:pt x="1923" y="6497"/>
                </a:lnTo>
                <a:lnTo>
                  <a:pt x="1947" y="6205"/>
                </a:lnTo>
                <a:lnTo>
                  <a:pt x="1996" y="5937"/>
                </a:lnTo>
                <a:lnTo>
                  <a:pt x="2044" y="5670"/>
                </a:lnTo>
                <a:lnTo>
                  <a:pt x="2142" y="5402"/>
                </a:lnTo>
                <a:lnTo>
                  <a:pt x="2239" y="5159"/>
                </a:lnTo>
                <a:lnTo>
                  <a:pt x="2336" y="4915"/>
                </a:lnTo>
                <a:lnTo>
                  <a:pt x="2482" y="4672"/>
                </a:lnTo>
                <a:lnTo>
                  <a:pt x="2628" y="4429"/>
                </a:lnTo>
                <a:lnTo>
                  <a:pt x="2774" y="4210"/>
                </a:lnTo>
                <a:lnTo>
                  <a:pt x="2944" y="3991"/>
                </a:lnTo>
                <a:lnTo>
                  <a:pt x="3139" y="3772"/>
                </a:lnTo>
                <a:lnTo>
                  <a:pt x="3528" y="3382"/>
                </a:lnTo>
                <a:lnTo>
                  <a:pt x="3966" y="3017"/>
                </a:lnTo>
                <a:lnTo>
                  <a:pt x="4404" y="2701"/>
                </a:lnTo>
                <a:lnTo>
                  <a:pt x="4891" y="2409"/>
                </a:lnTo>
                <a:lnTo>
                  <a:pt x="5134" y="2287"/>
                </a:lnTo>
                <a:lnTo>
                  <a:pt x="5378" y="2166"/>
                </a:lnTo>
                <a:lnTo>
                  <a:pt x="5645" y="2117"/>
                </a:lnTo>
                <a:lnTo>
                  <a:pt x="6035" y="2068"/>
                </a:lnTo>
                <a:lnTo>
                  <a:pt x="6716" y="1995"/>
                </a:lnTo>
                <a:lnTo>
                  <a:pt x="7300" y="1995"/>
                </a:lnTo>
                <a:lnTo>
                  <a:pt x="7324" y="1971"/>
                </a:lnTo>
                <a:close/>
                <a:moveTo>
                  <a:pt x="6935" y="1533"/>
                </a:moveTo>
                <a:lnTo>
                  <a:pt x="6497" y="1582"/>
                </a:lnTo>
                <a:lnTo>
                  <a:pt x="6083" y="1679"/>
                </a:lnTo>
                <a:lnTo>
                  <a:pt x="5864" y="1703"/>
                </a:lnTo>
                <a:lnTo>
                  <a:pt x="5621" y="1752"/>
                </a:lnTo>
                <a:lnTo>
                  <a:pt x="5353" y="1825"/>
                </a:lnTo>
                <a:lnTo>
                  <a:pt x="5110" y="1922"/>
                </a:lnTo>
                <a:lnTo>
                  <a:pt x="4842" y="2044"/>
                </a:lnTo>
                <a:lnTo>
                  <a:pt x="4599" y="2166"/>
                </a:lnTo>
                <a:lnTo>
                  <a:pt x="4112" y="2458"/>
                </a:lnTo>
                <a:lnTo>
                  <a:pt x="3650" y="2774"/>
                </a:lnTo>
                <a:lnTo>
                  <a:pt x="3212" y="3115"/>
                </a:lnTo>
                <a:lnTo>
                  <a:pt x="2823" y="3504"/>
                </a:lnTo>
                <a:lnTo>
                  <a:pt x="2458" y="3918"/>
                </a:lnTo>
                <a:lnTo>
                  <a:pt x="2312" y="4161"/>
                </a:lnTo>
                <a:lnTo>
                  <a:pt x="2166" y="4380"/>
                </a:lnTo>
                <a:lnTo>
                  <a:pt x="2020" y="4623"/>
                </a:lnTo>
                <a:lnTo>
                  <a:pt x="1923" y="4867"/>
                </a:lnTo>
                <a:lnTo>
                  <a:pt x="1801" y="5110"/>
                </a:lnTo>
                <a:lnTo>
                  <a:pt x="1728" y="5378"/>
                </a:lnTo>
                <a:lnTo>
                  <a:pt x="1631" y="5645"/>
                </a:lnTo>
                <a:lnTo>
                  <a:pt x="1582" y="5913"/>
                </a:lnTo>
                <a:lnTo>
                  <a:pt x="1533" y="6181"/>
                </a:lnTo>
                <a:lnTo>
                  <a:pt x="1509" y="6473"/>
                </a:lnTo>
                <a:lnTo>
                  <a:pt x="1509" y="6765"/>
                </a:lnTo>
                <a:lnTo>
                  <a:pt x="1509" y="7057"/>
                </a:lnTo>
                <a:lnTo>
                  <a:pt x="1558" y="7349"/>
                </a:lnTo>
                <a:lnTo>
                  <a:pt x="1606" y="7640"/>
                </a:lnTo>
                <a:lnTo>
                  <a:pt x="1679" y="7932"/>
                </a:lnTo>
                <a:lnTo>
                  <a:pt x="1752" y="8224"/>
                </a:lnTo>
                <a:lnTo>
                  <a:pt x="1874" y="8492"/>
                </a:lnTo>
                <a:lnTo>
                  <a:pt x="1996" y="8760"/>
                </a:lnTo>
                <a:lnTo>
                  <a:pt x="2142" y="9027"/>
                </a:lnTo>
                <a:lnTo>
                  <a:pt x="2312" y="9295"/>
                </a:lnTo>
                <a:lnTo>
                  <a:pt x="2507" y="9538"/>
                </a:lnTo>
                <a:lnTo>
                  <a:pt x="2726" y="9782"/>
                </a:lnTo>
                <a:lnTo>
                  <a:pt x="2944" y="10001"/>
                </a:lnTo>
                <a:lnTo>
                  <a:pt x="3188" y="10195"/>
                </a:lnTo>
                <a:lnTo>
                  <a:pt x="3699" y="10585"/>
                </a:lnTo>
                <a:lnTo>
                  <a:pt x="3991" y="10779"/>
                </a:lnTo>
                <a:lnTo>
                  <a:pt x="4283" y="10950"/>
                </a:lnTo>
                <a:lnTo>
                  <a:pt x="4599" y="11120"/>
                </a:lnTo>
                <a:lnTo>
                  <a:pt x="4915" y="11266"/>
                </a:lnTo>
                <a:lnTo>
                  <a:pt x="5232" y="11412"/>
                </a:lnTo>
                <a:lnTo>
                  <a:pt x="5572" y="11509"/>
                </a:lnTo>
                <a:lnTo>
                  <a:pt x="5889" y="11607"/>
                </a:lnTo>
                <a:lnTo>
                  <a:pt x="6254" y="11680"/>
                </a:lnTo>
                <a:lnTo>
                  <a:pt x="6594" y="11704"/>
                </a:lnTo>
                <a:lnTo>
                  <a:pt x="6959" y="11728"/>
                </a:lnTo>
                <a:lnTo>
                  <a:pt x="7300" y="11680"/>
                </a:lnTo>
                <a:lnTo>
                  <a:pt x="7641" y="11631"/>
                </a:lnTo>
                <a:lnTo>
                  <a:pt x="7981" y="11534"/>
                </a:lnTo>
                <a:lnTo>
                  <a:pt x="8322" y="11436"/>
                </a:lnTo>
                <a:lnTo>
                  <a:pt x="8638" y="11290"/>
                </a:lnTo>
                <a:lnTo>
                  <a:pt x="8955" y="11120"/>
                </a:lnTo>
                <a:lnTo>
                  <a:pt x="9344" y="10877"/>
                </a:lnTo>
                <a:lnTo>
                  <a:pt x="9733" y="10609"/>
                </a:lnTo>
                <a:lnTo>
                  <a:pt x="10074" y="10293"/>
                </a:lnTo>
                <a:lnTo>
                  <a:pt x="10390" y="9976"/>
                </a:lnTo>
                <a:lnTo>
                  <a:pt x="10658" y="9611"/>
                </a:lnTo>
                <a:lnTo>
                  <a:pt x="10925" y="9222"/>
                </a:lnTo>
                <a:lnTo>
                  <a:pt x="11144" y="8808"/>
                </a:lnTo>
                <a:lnTo>
                  <a:pt x="11339" y="8395"/>
                </a:lnTo>
                <a:lnTo>
                  <a:pt x="11509" y="7957"/>
                </a:lnTo>
                <a:lnTo>
                  <a:pt x="11631" y="7519"/>
                </a:lnTo>
                <a:lnTo>
                  <a:pt x="11704" y="7081"/>
                </a:lnTo>
                <a:lnTo>
                  <a:pt x="11753" y="6619"/>
                </a:lnTo>
                <a:lnTo>
                  <a:pt x="11753" y="6156"/>
                </a:lnTo>
                <a:lnTo>
                  <a:pt x="11728" y="5694"/>
                </a:lnTo>
                <a:lnTo>
                  <a:pt x="11655" y="5256"/>
                </a:lnTo>
                <a:lnTo>
                  <a:pt x="11534" y="4794"/>
                </a:lnTo>
                <a:lnTo>
                  <a:pt x="11363" y="4404"/>
                </a:lnTo>
                <a:lnTo>
                  <a:pt x="11169" y="4015"/>
                </a:lnTo>
                <a:lnTo>
                  <a:pt x="10950" y="3650"/>
                </a:lnTo>
                <a:lnTo>
                  <a:pt x="10682" y="3285"/>
                </a:lnTo>
                <a:lnTo>
                  <a:pt x="10390" y="2969"/>
                </a:lnTo>
                <a:lnTo>
                  <a:pt x="10074" y="2677"/>
                </a:lnTo>
                <a:lnTo>
                  <a:pt x="9733" y="2409"/>
                </a:lnTo>
                <a:lnTo>
                  <a:pt x="9393" y="2166"/>
                </a:lnTo>
                <a:lnTo>
                  <a:pt x="9003" y="1971"/>
                </a:lnTo>
                <a:lnTo>
                  <a:pt x="8614" y="1801"/>
                </a:lnTo>
                <a:lnTo>
                  <a:pt x="8200" y="1655"/>
                </a:lnTo>
                <a:lnTo>
                  <a:pt x="7787" y="1582"/>
                </a:lnTo>
                <a:lnTo>
                  <a:pt x="7349" y="1533"/>
                </a:lnTo>
                <a:close/>
                <a:moveTo>
                  <a:pt x="12118" y="11558"/>
                </a:moveTo>
                <a:lnTo>
                  <a:pt x="12142" y="11582"/>
                </a:lnTo>
                <a:lnTo>
                  <a:pt x="11972" y="11777"/>
                </a:lnTo>
                <a:lnTo>
                  <a:pt x="12093" y="11631"/>
                </a:lnTo>
                <a:lnTo>
                  <a:pt x="12118" y="11558"/>
                </a:lnTo>
                <a:close/>
                <a:moveTo>
                  <a:pt x="6789" y="584"/>
                </a:moveTo>
                <a:lnTo>
                  <a:pt x="7154" y="608"/>
                </a:lnTo>
                <a:lnTo>
                  <a:pt x="7519" y="657"/>
                </a:lnTo>
                <a:lnTo>
                  <a:pt x="7884" y="706"/>
                </a:lnTo>
                <a:lnTo>
                  <a:pt x="8225" y="803"/>
                </a:lnTo>
                <a:lnTo>
                  <a:pt x="8565" y="900"/>
                </a:lnTo>
                <a:lnTo>
                  <a:pt x="8906" y="1022"/>
                </a:lnTo>
                <a:lnTo>
                  <a:pt x="9247" y="1144"/>
                </a:lnTo>
                <a:lnTo>
                  <a:pt x="9563" y="1314"/>
                </a:lnTo>
                <a:lnTo>
                  <a:pt x="9879" y="1484"/>
                </a:lnTo>
                <a:lnTo>
                  <a:pt x="10171" y="1679"/>
                </a:lnTo>
                <a:lnTo>
                  <a:pt x="10439" y="1874"/>
                </a:lnTo>
                <a:lnTo>
                  <a:pt x="10707" y="2093"/>
                </a:lnTo>
                <a:lnTo>
                  <a:pt x="10950" y="2312"/>
                </a:lnTo>
                <a:lnTo>
                  <a:pt x="11193" y="2555"/>
                </a:lnTo>
                <a:lnTo>
                  <a:pt x="11485" y="2896"/>
                </a:lnTo>
                <a:lnTo>
                  <a:pt x="11753" y="3261"/>
                </a:lnTo>
                <a:lnTo>
                  <a:pt x="11996" y="3626"/>
                </a:lnTo>
                <a:lnTo>
                  <a:pt x="12191" y="4015"/>
                </a:lnTo>
                <a:lnTo>
                  <a:pt x="12361" y="4404"/>
                </a:lnTo>
                <a:lnTo>
                  <a:pt x="12507" y="4818"/>
                </a:lnTo>
                <a:lnTo>
                  <a:pt x="12629" y="5232"/>
                </a:lnTo>
                <a:lnTo>
                  <a:pt x="12702" y="5645"/>
                </a:lnTo>
                <a:lnTo>
                  <a:pt x="12750" y="6059"/>
                </a:lnTo>
                <a:lnTo>
                  <a:pt x="12775" y="6473"/>
                </a:lnTo>
                <a:lnTo>
                  <a:pt x="12775" y="6911"/>
                </a:lnTo>
                <a:lnTo>
                  <a:pt x="12726" y="7324"/>
                </a:lnTo>
                <a:lnTo>
                  <a:pt x="12653" y="7762"/>
                </a:lnTo>
                <a:lnTo>
                  <a:pt x="12556" y="8176"/>
                </a:lnTo>
                <a:lnTo>
                  <a:pt x="12434" y="8589"/>
                </a:lnTo>
                <a:lnTo>
                  <a:pt x="12264" y="9003"/>
                </a:lnTo>
                <a:lnTo>
                  <a:pt x="12045" y="9465"/>
                </a:lnTo>
                <a:lnTo>
                  <a:pt x="11801" y="9903"/>
                </a:lnTo>
                <a:lnTo>
                  <a:pt x="11534" y="10293"/>
                </a:lnTo>
                <a:lnTo>
                  <a:pt x="11217" y="10682"/>
                </a:lnTo>
                <a:lnTo>
                  <a:pt x="10901" y="11047"/>
                </a:lnTo>
                <a:lnTo>
                  <a:pt x="10536" y="11388"/>
                </a:lnTo>
                <a:lnTo>
                  <a:pt x="10171" y="11680"/>
                </a:lnTo>
                <a:lnTo>
                  <a:pt x="9782" y="11947"/>
                </a:lnTo>
                <a:lnTo>
                  <a:pt x="9368" y="12191"/>
                </a:lnTo>
                <a:lnTo>
                  <a:pt x="8930" y="12385"/>
                </a:lnTo>
                <a:lnTo>
                  <a:pt x="8468" y="12556"/>
                </a:lnTo>
                <a:lnTo>
                  <a:pt x="8006" y="12677"/>
                </a:lnTo>
                <a:lnTo>
                  <a:pt x="7543" y="12750"/>
                </a:lnTo>
                <a:lnTo>
                  <a:pt x="7032" y="12775"/>
                </a:lnTo>
                <a:lnTo>
                  <a:pt x="6546" y="12775"/>
                </a:lnTo>
                <a:lnTo>
                  <a:pt x="6035" y="12702"/>
                </a:lnTo>
                <a:lnTo>
                  <a:pt x="5597" y="12604"/>
                </a:lnTo>
                <a:lnTo>
                  <a:pt x="5159" y="12483"/>
                </a:lnTo>
                <a:lnTo>
                  <a:pt x="4721" y="12337"/>
                </a:lnTo>
                <a:lnTo>
                  <a:pt x="4307" y="12166"/>
                </a:lnTo>
                <a:lnTo>
                  <a:pt x="3893" y="11947"/>
                </a:lnTo>
                <a:lnTo>
                  <a:pt x="3504" y="11728"/>
                </a:lnTo>
                <a:lnTo>
                  <a:pt x="3115" y="11485"/>
                </a:lnTo>
                <a:lnTo>
                  <a:pt x="2774" y="11193"/>
                </a:lnTo>
                <a:lnTo>
                  <a:pt x="2434" y="10901"/>
                </a:lnTo>
                <a:lnTo>
                  <a:pt x="2117" y="10560"/>
                </a:lnTo>
                <a:lnTo>
                  <a:pt x="1825" y="10220"/>
                </a:lnTo>
                <a:lnTo>
                  <a:pt x="1558" y="9855"/>
                </a:lnTo>
                <a:lnTo>
                  <a:pt x="1314" y="9465"/>
                </a:lnTo>
                <a:lnTo>
                  <a:pt x="1095" y="9052"/>
                </a:lnTo>
                <a:lnTo>
                  <a:pt x="925" y="8638"/>
                </a:lnTo>
                <a:lnTo>
                  <a:pt x="779" y="8200"/>
                </a:lnTo>
                <a:lnTo>
                  <a:pt x="682" y="7811"/>
                </a:lnTo>
                <a:lnTo>
                  <a:pt x="609" y="7446"/>
                </a:lnTo>
                <a:lnTo>
                  <a:pt x="560" y="7081"/>
                </a:lnTo>
                <a:lnTo>
                  <a:pt x="560" y="6716"/>
                </a:lnTo>
                <a:lnTo>
                  <a:pt x="560" y="6351"/>
                </a:lnTo>
                <a:lnTo>
                  <a:pt x="584" y="5986"/>
                </a:lnTo>
                <a:lnTo>
                  <a:pt x="633" y="5645"/>
                </a:lnTo>
                <a:lnTo>
                  <a:pt x="706" y="5305"/>
                </a:lnTo>
                <a:lnTo>
                  <a:pt x="803" y="4964"/>
                </a:lnTo>
                <a:lnTo>
                  <a:pt x="925" y="4648"/>
                </a:lnTo>
                <a:lnTo>
                  <a:pt x="1047" y="4307"/>
                </a:lnTo>
                <a:lnTo>
                  <a:pt x="1217" y="3991"/>
                </a:lnTo>
                <a:lnTo>
                  <a:pt x="1387" y="3674"/>
                </a:lnTo>
                <a:lnTo>
                  <a:pt x="1606" y="3382"/>
                </a:lnTo>
                <a:lnTo>
                  <a:pt x="1825" y="3090"/>
                </a:lnTo>
                <a:lnTo>
                  <a:pt x="2069" y="2798"/>
                </a:lnTo>
                <a:lnTo>
                  <a:pt x="2361" y="2506"/>
                </a:lnTo>
                <a:lnTo>
                  <a:pt x="2726" y="2190"/>
                </a:lnTo>
                <a:lnTo>
                  <a:pt x="3163" y="1849"/>
                </a:lnTo>
                <a:lnTo>
                  <a:pt x="3674" y="1509"/>
                </a:lnTo>
                <a:lnTo>
                  <a:pt x="4210" y="1217"/>
                </a:lnTo>
                <a:lnTo>
                  <a:pt x="4502" y="1071"/>
                </a:lnTo>
                <a:lnTo>
                  <a:pt x="4794" y="949"/>
                </a:lnTo>
                <a:lnTo>
                  <a:pt x="5110" y="852"/>
                </a:lnTo>
                <a:lnTo>
                  <a:pt x="5402" y="754"/>
                </a:lnTo>
                <a:lnTo>
                  <a:pt x="5718" y="681"/>
                </a:lnTo>
                <a:lnTo>
                  <a:pt x="6035" y="633"/>
                </a:lnTo>
                <a:lnTo>
                  <a:pt x="6400" y="608"/>
                </a:lnTo>
                <a:lnTo>
                  <a:pt x="6789" y="584"/>
                </a:lnTo>
                <a:close/>
                <a:moveTo>
                  <a:pt x="11704" y="10998"/>
                </a:moveTo>
                <a:lnTo>
                  <a:pt x="11923" y="11315"/>
                </a:lnTo>
                <a:lnTo>
                  <a:pt x="11874" y="11339"/>
                </a:lnTo>
                <a:lnTo>
                  <a:pt x="11850" y="11363"/>
                </a:lnTo>
                <a:lnTo>
                  <a:pt x="11607" y="11607"/>
                </a:lnTo>
                <a:lnTo>
                  <a:pt x="11339" y="11826"/>
                </a:lnTo>
                <a:lnTo>
                  <a:pt x="11071" y="11996"/>
                </a:lnTo>
                <a:lnTo>
                  <a:pt x="10950" y="12093"/>
                </a:lnTo>
                <a:lnTo>
                  <a:pt x="10925" y="12166"/>
                </a:lnTo>
                <a:lnTo>
                  <a:pt x="10901" y="12239"/>
                </a:lnTo>
                <a:lnTo>
                  <a:pt x="10901" y="12264"/>
                </a:lnTo>
                <a:lnTo>
                  <a:pt x="10974" y="12288"/>
                </a:lnTo>
                <a:lnTo>
                  <a:pt x="11047" y="12288"/>
                </a:lnTo>
                <a:lnTo>
                  <a:pt x="11217" y="12264"/>
                </a:lnTo>
                <a:lnTo>
                  <a:pt x="11363" y="12191"/>
                </a:lnTo>
                <a:lnTo>
                  <a:pt x="11509" y="12093"/>
                </a:lnTo>
                <a:lnTo>
                  <a:pt x="11826" y="11899"/>
                </a:lnTo>
                <a:lnTo>
                  <a:pt x="11972" y="11777"/>
                </a:lnTo>
                <a:lnTo>
                  <a:pt x="11850" y="11899"/>
                </a:lnTo>
                <a:lnTo>
                  <a:pt x="11728" y="11996"/>
                </a:lnTo>
                <a:lnTo>
                  <a:pt x="11485" y="12191"/>
                </a:lnTo>
                <a:lnTo>
                  <a:pt x="11363" y="12288"/>
                </a:lnTo>
                <a:lnTo>
                  <a:pt x="11339" y="12361"/>
                </a:lnTo>
                <a:lnTo>
                  <a:pt x="11339" y="12434"/>
                </a:lnTo>
                <a:lnTo>
                  <a:pt x="11363" y="12483"/>
                </a:lnTo>
                <a:lnTo>
                  <a:pt x="11412" y="12531"/>
                </a:lnTo>
                <a:lnTo>
                  <a:pt x="11485" y="12556"/>
                </a:lnTo>
                <a:lnTo>
                  <a:pt x="11558" y="12531"/>
                </a:lnTo>
                <a:lnTo>
                  <a:pt x="11728" y="12483"/>
                </a:lnTo>
                <a:lnTo>
                  <a:pt x="11874" y="12385"/>
                </a:lnTo>
                <a:lnTo>
                  <a:pt x="12020" y="12288"/>
                </a:lnTo>
                <a:lnTo>
                  <a:pt x="12239" y="12118"/>
                </a:lnTo>
                <a:lnTo>
                  <a:pt x="12361" y="12020"/>
                </a:lnTo>
                <a:lnTo>
                  <a:pt x="12434" y="11899"/>
                </a:lnTo>
                <a:lnTo>
                  <a:pt x="12507" y="11947"/>
                </a:lnTo>
                <a:lnTo>
                  <a:pt x="12288" y="12142"/>
                </a:lnTo>
                <a:lnTo>
                  <a:pt x="12069" y="12337"/>
                </a:lnTo>
                <a:lnTo>
                  <a:pt x="11826" y="12556"/>
                </a:lnTo>
                <a:lnTo>
                  <a:pt x="11728" y="12677"/>
                </a:lnTo>
                <a:lnTo>
                  <a:pt x="11655" y="12823"/>
                </a:lnTo>
                <a:lnTo>
                  <a:pt x="11631" y="12896"/>
                </a:lnTo>
                <a:lnTo>
                  <a:pt x="11680" y="12969"/>
                </a:lnTo>
                <a:lnTo>
                  <a:pt x="11753" y="12994"/>
                </a:lnTo>
                <a:lnTo>
                  <a:pt x="11826" y="12994"/>
                </a:lnTo>
                <a:lnTo>
                  <a:pt x="11972" y="12945"/>
                </a:lnTo>
                <a:lnTo>
                  <a:pt x="12118" y="12848"/>
                </a:lnTo>
                <a:lnTo>
                  <a:pt x="12385" y="12629"/>
                </a:lnTo>
                <a:lnTo>
                  <a:pt x="12604" y="12458"/>
                </a:lnTo>
                <a:lnTo>
                  <a:pt x="12823" y="12264"/>
                </a:lnTo>
                <a:lnTo>
                  <a:pt x="12872" y="12312"/>
                </a:lnTo>
                <a:lnTo>
                  <a:pt x="12604" y="12702"/>
                </a:lnTo>
                <a:lnTo>
                  <a:pt x="12483" y="12848"/>
                </a:lnTo>
                <a:lnTo>
                  <a:pt x="12361" y="12969"/>
                </a:lnTo>
                <a:lnTo>
                  <a:pt x="12215" y="13067"/>
                </a:lnTo>
                <a:lnTo>
                  <a:pt x="12093" y="13213"/>
                </a:lnTo>
                <a:lnTo>
                  <a:pt x="12093" y="13261"/>
                </a:lnTo>
                <a:lnTo>
                  <a:pt x="12093" y="13310"/>
                </a:lnTo>
                <a:lnTo>
                  <a:pt x="12118" y="13334"/>
                </a:lnTo>
                <a:lnTo>
                  <a:pt x="12166" y="13359"/>
                </a:lnTo>
                <a:lnTo>
                  <a:pt x="12312" y="13359"/>
                </a:lnTo>
                <a:lnTo>
                  <a:pt x="12458" y="13334"/>
                </a:lnTo>
                <a:lnTo>
                  <a:pt x="12604" y="13261"/>
                </a:lnTo>
                <a:lnTo>
                  <a:pt x="12750" y="13140"/>
                </a:lnTo>
                <a:lnTo>
                  <a:pt x="12896" y="13042"/>
                </a:lnTo>
                <a:lnTo>
                  <a:pt x="12994" y="12896"/>
                </a:lnTo>
                <a:lnTo>
                  <a:pt x="13115" y="12750"/>
                </a:lnTo>
                <a:lnTo>
                  <a:pt x="13188" y="12604"/>
                </a:lnTo>
                <a:lnTo>
                  <a:pt x="13505" y="12872"/>
                </a:lnTo>
                <a:lnTo>
                  <a:pt x="13407" y="12945"/>
                </a:lnTo>
                <a:lnTo>
                  <a:pt x="13310" y="13018"/>
                </a:lnTo>
                <a:lnTo>
                  <a:pt x="13115" y="13213"/>
                </a:lnTo>
                <a:lnTo>
                  <a:pt x="12896" y="13359"/>
                </a:lnTo>
                <a:lnTo>
                  <a:pt x="12677" y="13529"/>
                </a:lnTo>
                <a:lnTo>
                  <a:pt x="12653" y="13553"/>
                </a:lnTo>
                <a:lnTo>
                  <a:pt x="12629" y="13602"/>
                </a:lnTo>
                <a:lnTo>
                  <a:pt x="12653" y="13651"/>
                </a:lnTo>
                <a:lnTo>
                  <a:pt x="12677" y="13699"/>
                </a:lnTo>
                <a:lnTo>
                  <a:pt x="12750" y="13724"/>
                </a:lnTo>
                <a:lnTo>
                  <a:pt x="12848" y="13748"/>
                </a:lnTo>
                <a:lnTo>
                  <a:pt x="12921" y="13748"/>
                </a:lnTo>
                <a:lnTo>
                  <a:pt x="12994" y="13724"/>
                </a:lnTo>
                <a:lnTo>
                  <a:pt x="13140" y="13651"/>
                </a:lnTo>
                <a:lnTo>
                  <a:pt x="13286" y="13578"/>
                </a:lnTo>
                <a:lnTo>
                  <a:pt x="13407" y="13480"/>
                </a:lnTo>
                <a:lnTo>
                  <a:pt x="13553" y="13383"/>
                </a:lnTo>
                <a:lnTo>
                  <a:pt x="13675" y="13237"/>
                </a:lnTo>
                <a:lnTo>
                  <a:pt x="13724" y="13164"/>
                </a:lnTo>
                <a:lnTo>
                  <a:pt x="13748" y="13091"/>
                </a:lnTo>
                <a:lnTo>
                  <a:pt x="13943" y="13286"/>
                </a:lnTo>
                <a:lnTo>
                  <a:pt x="13918" y="13286"/>
                </a:lnTo>
                <a:lnTo>
                  <a:pt x="13772" y="13383"/>
                </a:lnTo>
                <a:lnTo>
                  <a:pt x="13675" y="13505"/>
                </a:lnTo>
                <a:lnTo>
                  <a:pt x="13456" y="13748"/>
                </a:lnTo>
                <a:lnTo>
                  <a:pt x="13237" y="13967"/>
                </a:lnTo>
                <a:lnTo>
                  <a:pt x="13140" y="14064"/>
                </a:lnTo>
                <a:lnTo>
                  <a:pt x="13067" y="14210"/>
                </a:lnTo>
                <a:lnTo>
                  <a:pt x="13042" y="14235"/>
                </a:lnTo>
                <a:lnTo>
                  <a:pt x="13067" y="14259"/>
                </a:lnTo>
                <a:lnTo>
                  <a:pt x="13067" y="14308"/>
                </a:lnTo>
                <a:lnTo>
                  <a:pt x="13115" y="14308"/>
                </a:lnTo>
                <a:lnTo>
                  <a:pt x="13261" y="14259"/>
                </a:lnTo>
                <a:lnTo>
                  <a:pt x="13407" y="14210"/>
                </a:lnTo>
                <a:lnTo>
                  <a:pt x="13651" y="14040"/>
                </a:lnTo>
                <a:lnTo>
                  <a:pt x="13797" y="13918"/>
                </a:lnTo>
                <a:lnTo>
                  <a:pt x="13943" y="13797"/>
                </a:lnTo>
                <a:lnTo>
                  <a:pt x="14064" y="13626"/>
                </a:lnTo>
                <a:lnTo>
                  <a:pt x="14137" y="13480"/>
                </a:lnTo>
                <a:lnTo>
                  <a:pt x="14332" y="13675"/>
                </a:lnTo>
                <a:lnTo>
                  <a:pt x="14186" y="13918"/>
                </a:lnTo>
                <a:lnTo>
                  <a:pt x="14089" y="14040"/>
                </a:lnTo>
                <a:lnTo>
                  <a:pt x="13991" y="14137"/>
                </a:lnTo>
                <a:lnTo>
                  <a:pt x="13870" y="14235"/>
                </a:lnTo>
                <a:lnTo>
                  <a:pt x="13748" y="14308"/>
                </a:lnTo>
                <a:lnTo>
                  <a:pt x="13626" y="14381"/>
                </a:lnTo>
                <a:lnTo>
                  <a:pt x="13505" y="14454"/>
                </a:lnTo>
                <a:lnTo>
                  <a:pt x="13505" y="14502"/>
                </a:lnTo>
                <a:lnTo>
                  <a:pt x="13480" y="14527"/>
                </a:lnTo>
                <a:lnTo>
                  <a:pt x="13505" y="14600"/>
                </a:lnTo>
                <a:lnTo>
                  <a:pt x="13602" y="14648"/>
                </a:lnTo>
                <a:lnTo>
                  <a:pt x="13675" y="14673"/>
                </a:lnTo>
                <a:lnTo>
                  <a:pt x="13772" y="14673"/>
                </a:lnTo>
                <a:lnTo>
                  <a:pt x="13894" y="14648"/>
                </a:lnTo>
                <a:lnTo>
                  <a:pt x="14089" y="14551"/>
                </a:lnTo>
                <a:lnTo>
                  <a:pt x="14235" y="14454"/>
                </a:lnTo>
                <a:lnTo>
                  <a:pt x="14356" y="14356"/>
                </a:lnTo>
                <a:lnTo>
                  <a:pt x="14454" y="14235"/>
                </a:lnTo>
                <a:lnTo>
                  <a:pt x="14575" y="14113"/>
                </a:lnTo>
                <a:lnTo>
                  <a:pt x="14648" y="13967"/>
                </a:lnTo>
                <a:lnTo>
                  <a:pt x="14867" y="14210"/>
                </a:lnTo>
                <a:lnTo>
                  <a:pt x="14843" y="14210"/>
                </a:lnTo>
                <a:lnTo>
                  <a:pt x="14721" y="14259"/>
                </a:lnTo>
                <a:lnTo>
                  <a:pt x="14624" y="14332"/>
                </a:lnTo>
                <a:lnTo>
                  <a:pt x="14454" y="14527"/>
                </a:lnTo>
                <a:lnTo>
                  <a:pt x="14235" y="14746"/>
                </a:lnTo>
                <a:lnTo>
                  <a:pt x="14113" y="14867"/>
                </a:lnTo>
                <a:lnTo>
                  <a:pt x="13991" y="14940"/>
                </a:lnTo>
                <a:lnTo>
                  <a:pt x="13967" y="14989"/>
                </a:lnTo>
                <a:lnTo>
                  <a:pt x="13967" y="15038"/>
                </a:lnTo>
                <a:lnTo>
                  <a:pt x="14016" y="15086"/>
                </a:lnTo>
                <a:lnTo>
                  <a:pt x="14064" y="15086"/>
                </a:lnTo>
                <a:lnTo>
                  <a:pt x="14356" y="15013"/>
                </a:lnTo>
                <a:lnTo>
                  <a:pt x="14478" y="14940"/>
                </a:lnTo>
                <a:lnTo>
                  <a:pt x="14624" y="14867"/>
                </a:lnTo>
                <a:lnTo>
                  <a:pt x="14867" y="14648"/>
                </a:lnTo>
                <a:lnTo>
                  <a:pt x="14965" y="14527"/>
                </a:lnTo>
                <a:lnTo>
                  <a:pt x="15038" y="14405"/>
                </a:lnTo>
                <a:lnTo>
                  <a:pt x="15038" y="14381"/>
                </a:lnTo>
                <a:lnTo>
                  <a:pt x="15330" y="14673"/>
                </a:lnTo>
                <a:lnTo>
                  <a:pt x="15111" y="14867"/>
                </a:lnTo>
                <a:lnTo>
                  <a:pt x="14892" y="15062"/>
                </a:lnTo>
                <a:lnTo>
                  <a:pt x="14648" y="15232"/>
                </a:lnTo>
                <a:lnTo>
                  <a:pt x="14527" y="15330"/>
                </a:lnTo>
                <a:lnTo>
                  <a:pt x="14429" y="15427"/>
                </a:lnTo>
                <a:lnTo>
                  <a:pt x="14405" y="15451"/>
                </a:lnTo>
                <a:lnTo>
                  <a:pt x="14405" y="15500"/>
                </a:lnTo>
                <a:lnTo>
                  <a:pt x="14429" y="15524"/>
                </a:lnTo>
                <a:lnTo>
                  <a:pt x="14454" y="15549"/>
                </a:lnTo>
                <a:lnTo>
                  <a:pt x="14624" y="15573"/>
                </a:lnTo>
                <a:lnTo>
                  <a:pt x="14770" y="15549"/>
                </a:lnTo>
                <a:lnTo>
                  <a:pt x="14940" y="15476"/>
                </a:lnTo>
                <a:lnTo>
                  <a:pt x="15086" y="15378"/>
                </a:lnTo>
                <a:lnTo>
                  <a:pt x="15232" y="15281"/>
                </a:lnTo>
                <a:lnTo>
                  <a:pt x="15354" y="15159"/>
                </a:lnTo>
                <a:lnTo>
                  <a:pt x="15573" y="14916"/>
                </a:lnTo>
                <a:lnTo>
                  <a:pt x="15743" y="15111"/>
                </a:lnTo>
                <a:lnTo>
                  <a:pt x="15476" y="15378"/>
                </a:lnTo>
                <a:lnTo>
                  <a:pt x="15330" y="15476"/>
                </a:lnTo>
                <a:lnTo>
                  <a:pt x="15184" y="15573"/>
                </a:lnTo>
                <a:lnTo>
                  <a:pt x="15038" y="15670"/>
                </a:lnTo>
                <a:lnTo>
                  <a:pt x="14892" y="15792"/>
                </a:lnTo>
                <a:lnTo>
                  <a:pt x="14843" y="15840"/>
                </a:lnTo>
                <a:lnTo>
                  <a:pt x="14867" y="15913"/>
                </a:lnTo>
                <a:lnTo>
                  <a:pt x="14892" y="15986"/>
                </a:lnTo>
                <a:lnTo>
                  <a:pt x="14940" y="16011"/>
                </a:lnTo>
                <a:lnTo>
                  <a:pt x="15038" y="16035"/>
                </a:lnTo>
                <a:lnTo>
                  <a:pt x="15159" y="16011"/>
                </a:lnTo>
                <a:lnTo>
                  <a:pt x="15354" y="15962"/>
                </a:lnTo>
                <a:lnTo>
                  <a:pt x="15524" y="15865"/>
                </a:lnTo>
                <a:lnTo>
                  <a:pt x="15695" y="15767"/>
                </a:lnTo>
                <a:lnTo>
                  <a:pt x="15889" y="15597"/>
                </a:lnTo>
                <a:lnTo>
                  <a:pt x="16060" y="15427"/>
                </a:lnTo>
                <a:lnTo>
                  <a:pt x="16352" y="15694"/>
                </a:lnTo>
                <a:lnTo>
                  <a:pt x="16181" y="15865"/>
                </a:lnTo>
                <a:lnTo>
                  <a:pt x="16011" y="16011"/>
                </a:lnTo>
                <a:lnTo>
                  <a:pt x="15743" y="16157"/>
                </a:lnTo>
                <a:lnTo>
                  <a:pt x="15500" y="16303"/>
                </a:lnTo>
                <a:lnTo>
                  <a:pt x="15451" y="16327"/>
                </a:lnTo>
                <a:lnTo>
                  <a:pt x="15451" y="16376"/>
                </a:lnTo>
                <a:lnTo>
                  <a:pt x="15476" y="16400"/>
                </a:lnTo>
                <a:lnTo>
                  <a:pt x="15524" y="16424"/>
                </a:lnTo>
                <a:lnTo>
                  <a:pt x="15719" y="16424"/>
                </a:lnTo>
                <a:lnTo>
                  <a:pt x="15889" y="16449"/>
                </a:lnTo>
                <a:lnTo>
                  <a:pt x="16084" y="16400"/>
                </a:lnTo>
                <a:lnTo>
                  <a:pt x="16254" y="16351"/>
                </a:lnTo>
                <a:lnTo>
                  <a:pt x="16400" y="16254"/>
                </a:lnTo>
                <a:lnTo>
                  <a:pt x="16522" y="16157"/>
                </a:lnTo>
                <a:lnTo>
                  <a:pt x="16498" y="16254"/>
                </a:lnTo>
                <a:lnTo>
                  <a:pt x="16400" y="16376"/>
                </a:lnTo>
                <a:lnTo>
                  <a:pt x="16279" y="16473"/>
                </a:lnTo>
                <a:lnTo>
                  <a:pt x="16133" y="16546"/>
                </a:lnTo>
                <a:lnTo>
                  <a:pt x="15987" y="16619"/>
                </a:lnTo>
                <a:lnTo>
                  <a:pt x="15768" y="16668"/>
                </a:lnTo>
                <a:lnTo>
                  <a:pt x="15451" y="16765"/>
                </a:lnTo>
                <a:lnTo>
                  <a:pt x="15427" y="16692"/>
                </a:lnTo>
                <a:lnTo>
                  <a:pt x="15354" y="16643"/>
                </a:lnTo>
                <a:lnTo>
                  <a:pt x="15208" y="16546"/>
                </a:lnTo>
                <a:lnTo>
                  <a:pt x="15062" y="16400"/>
                </a:lnTo>
                <a:lnTo>
                  <a:pt x="14770" y="16132"/>
                </a:lnTo>
                <a:lnTo>
                  <a:pt x="14016" y="15524"/>
                </a:lnTo>
                <a:lnTo>
                  <a:pt x="13626" y="15159"/>
                </a:lnTo>
                <a:lnTo>
                  <a:pt x="13261" y="14770"/>
                </a:lnTo>
                <a:lnTo>
                  <a:pt x="12556" y="14016"/>
                </a:lnTo>
                <a:lnTo>
                  <a:pt x="12312" y="13772"/>
                </a:lnTo>
                <a:lnTo>
                  <a:pt x="12045" y="13553"/>
                </a:lnTo>
                <a:lnTo>
                  <a:pt x="11485" y="13140"/>
                </a:lnTo>
                <a:lnTo>
                  <a:pt x="11217" y="12921"/>
                </a:lnTo>
                <a:lnTo>
                  <a:pt x="10950" y="12677"/>
                </a:lnTo>
                <a:lnTo>
                  <a:pt x="10707" y="12434"/>
                </a:lnTo>
                <a:lnTo>
                  <a:pt x="10512" y="12166"/>
                </a:lnTo>
                <a:lnTo>
                  <a:pt x="10828" y="11899"/>
                </a:lnTo>
                <a:lnTo>
                  <a:pt x="11144" y="11607"/>
                </a:lnTo>
                <a:lnTo>
                  <a:pt x="11436" y="11315"/>
                </a:lnTo>
                <a:lnTo>
                  <a:pt x="11704" y="10998"/>
                </a:lnTo>
                <a:close/>
                <a:moveTo>
                  <a:pt x="6400" y="0"/>
                </a:moveTo>
                <a:lnTo>
                  <a:pt x="5791" y="73"/>
                </a:lnTo>
                <a:lnTo>
                  <a:pt x="5183" y="170"/>
                </a:lnTo>
                <a:lnTo>
                  <a:pt x="4891" y="243"/>
                </a:lnTo>
                <a:lnTo>
                  <a:pt x="4599" y="341"/>
                </a:lnTo>
                <a:lnTo>
                  <a:pt x="4258" y="462"/>
                </a:lnTo>
                <a:lnTo>
                  <a:pt x="3918" y="633"/>
                </a:lnTo>
                <a:lnTo>
                  <a:pt x="3601" y="827"/>
                </a:lnTo>
                <a:lnTo>
                  <a:pt x="3285" y="1022"/>
                </a:lnTo>
                <a:lnTo>
                  <a:pt x="2969" y="1241"/>
                </a:lnTo>
                <a:lnTo>
                  <a:pt x="2677" y="1484"/>
                </a:lnTo>
                <a:lnTo>
                  <a:pt x="2117" y="1971"/>
                </a:lnTo>
                <a:lnTo>
                  <a:pt x="1850" y="2239"/>
                </a:lnTo>
                <a:lnTo>
                  <a:pt x="1606" y="2506"/>
                </a:lnTo>
                <a:lnTo>
                  <a:pt x="1363" y="2798"/>
                </a:lnTo>
                <a:lnTo>
                  <a:pt x="1168" y="3066"/>
                </a:lnTo>
                <a:lnTo>
                  <a:pt x="949" y="3382"/>
                </a:lnTo>
                <a:lnTo>
                  <a:pt x="779" y="3699"/>
                </a:lnTo>
                <a:lnTo>
                  <a:pt x="609" y="4015"/>
                </a:lnTo>
                <a:lnTo>
                  <a:pt x="463" y="4331"/>
                </a:lnTo>
                <a:lnTo>
                  <a:pt x="341" y="4672"/>
                </a:lnTo>
                <a:lnTo>
                  <a:pt x="244" y="5013"/>
                </a:lnTo>
                <a:lnTo>
                  <a:pt x="146" y="5353"/>
                </a:lnTo>
                <a:lnTo>
                  <a:pt x="73" y="5718"/>
                </a:lnTo>
                <a:lnTo>
                  <a:pt x="25" y="6083"/>
                </a:lnTo>
                <a:lnTo>
                  <a:pt x="0" y="6448"/>
                </a:lnTo>
                <a:lnTo>
                  <a:pt x="0" y="6813"/>
                </a:lnTo>
                <a:lnTo>
                  <a:pt x="0" y="7203"/>
                </a:lnTo>
                <a:lnTo>
                  <a:pt x="25" y="7592"/>
                </a:lnTo>
                <a:lnTo>
                  <a:pt x="98" y="7957"/>
                </a:lnTo>
                <a:lnTo>
                  <a:pt x="171" y="8346"/>
                </a:lnTo>
                <a:lnTo>
                  <a:pt x="268" y="8711"/>
                </a:lnTo>
                <a:lnTo>
                  <a:pt x="390" y="9076"/>
                </a:lnTo>
                <a:lnTo>
                  <a:pt x="560" y="9441"/>
                </a:lnTo>
                <a:lnTo>
                  <a:pt x="730" y="9782"/>
                </a:lnTo>
                <a:lnTo>
                  <a:pt x="925" y="10122"/>
                </a:lnTo>
                <a:lnTo>
                  <a:pt x="1168" y="10463"/>
                </a:lnTo>
                <a:lnTo>
                  <a:pt x="1436" y="10804"/>
                </a:lnTo>
                <a:lnTo>
                  <a:pt x="1704" y="11096"/>
                </a:lnTo>
                <a:lnTo>
                  <a:pt x="1996" y="11363"/>
                </a:lnTo>
                <a:lnTo>
                  <a:pt x="2312" y="11631"/>
                </a:lnTo>
                <a:lnTo>
                  <a:pt x="2628" y="11874"/>
                </a:lnTo>
                <a:lnTo>
                  <a:pt x="2969" y="12093"/>
                </a:lnTo>
                <a:lnTo>
                  <a:pt x="3334" y="12312"/>
                </a:lnTo>
                <a:lnTo>
                  <a:pt x="3747" y="12531"/>
                </a:lnTo>
                <a:lnTo>
                  <a:pt x="4161" y="12726"/>
                </a:lnTo>
                <a:lnTo>
                  <a:pt x="4599" y="12896"/>
                </a:lnTo>
                <a:lnTo>
                  <a:pt x="5037" y="13042"/>
                </a:lnTo>
                <a:lnTo>
                  <a:pt x="5499" y="13164"/>
                </a:lnTo>
                <a:lnTo>
                  <a:pt x="5937" y="13261"/>
                </a:lnTo>
                <a:lnTo>
                  <a:pt x="6400" y="13334"/>
                </a:lnTo>
                <a:lnTo>
                  <a:pt x="6862" y="13383"/>
                </a:lnTo>
                <a:lnTo>
                  <a:pt x="7324" y="13383"/>
                </a:lnTo>
                <a:lnTo>
                  <a:pt x="7787" y="13334"/>
                </a:lnTo>
                <a:lnTo>
                  <a:pt x="8225" y="13261"/>
                </a:lnTo>
                <a:lnTo>
                  <a:pt x="8638" y="13140"/>
                </a:lnTo>
                <a:lnTo>
                  <a:pt x="9076" y="12994"/>
                </a:lnTo>
                <a:lnTo>
                  <a:pt x="9466" y="12799"/>
                </a:lnTo>
                <a:lnTo>
                  <a:pt x="9879" y="12580"/>
                </a:lnTo>
                <a:lnTo>
                  <a:pt x="10269" y="12337"/>
                </a:lnTo>
                <a:lnTo>
                  <a:pt x="10293" y="12458"/>
                </a:lnTo>
                <a:lnTo>
                  <a:pt x="10317" y="12580"/>
                </a:lnTo>
                <a:lnTo>
                  <a:pt x="10390" y="12677"/>
                </a:lnTo>
                <a:lnTo>
                  <a:pt x="10463" y="12775"/>
                </a:lnTo>
                <a:lnTo>
                  <a:pt x="10658" y="12969"/>
                </a:lnTo>
                <a:lnTo>
                  <a:pt x="10828" y="13140"/>
                </a:lnTo>
                <a:lnTo>
                  <a:pt x="11120" y="13383"/>
                </a:lnTo>
                <a:lnTo>
                  <a:pt x="11412" y="13602"/>
                </a:lnTo>
                <a:lnTo>
                  <a:pt x="11704" y="13845"/>
                </a:lnTo>
                <a:lnTo>
                  <a:pt x="11972" y="14089"/>
                </a:lnTo>
                <a:lnTo>
                  <a:pt x="12385" y="14502"/>
                </a:lnTo>
                <a:lnTo>
                  <a:pt x="12775" y="14916"/>
                </a:lnTo>
                <a:lnTo>
                  <a:pt x="13164" y="15330"/>
                </a:lnTo>
                <a:lnTo>
                  <a:pt x="13553" y="15743"/>
                </a:lnTo>
                <a:lnTo>
                  <a:pt x="13772" y="15938"/>
                </a:lnTo>
                <a:lnTo>
                  <a:pt x="13991" y="16132"/>
                </a:lnTo>
                <a:lnTo>
                  <a:pt x="14429" y="16473"/>
                </a:lnTo>
                <a:lnTo>
                  <a:pt x="14770" y="16789"/>
                </a:lnTo>
                <a:lnTo>
                  <a:pt x="14916" y="16935"/>
                </a:lnTo>
                <a:lnTo>
                  <a:pt x="15111" y="17081"/>
                </a:lnTo>
                <a:lnTo>
                  <a:pt x="15184" y="17106"/>
                </a:lnTo>
                <a:lnTo>
                  <a:pt x="15232" y="17154"/>
                </a:lnTo>
                <a:lnTo>
                  <a:pt x="15305" y="17179"/>
                </a:lnTo>
                <a:lnTo>
                  <a:pt x="15451" y="17227"/>
                </a:lnTo>
                <a:lnTo>
                  <a:pt x="15646" y="17203"/>
                </a:lnTo>
                <a:lnTo>
                  <a:pt x="15841" y="17179"/>
                </a:lnTo>
                <a:lnTo>
                  <a:pt x="16035" y="17106"/>
                </a:lnTo>
                <a:lnTo>
                  <a:pt x="16230" y="17033"/>
                </a:lnTo>
                <a:lnTo>
                  <a:pt x="16498" y="16911"/>
                </a:lnTo>
                <a:lnTo>
                  <a:pt x="16644" y="16814"/>
                </a:lnTo>
                <a:lnTo>
                  <a:pt x="16790" y="16668"/>
                </a:lnTo>
                <a:lnTo>
                  <a:pt x="16911" y="16497"/>
                </a:lnTo>
                <a:lnTo>
                  <a:pt x="17009" y="16327"/>
                </a:lnTo>
                <a:lnTo>
                  <a:pt x="17057" y="16132"/>
                </a:lnTo>
                <a:lnTo>
                  <a:pt x="17082" y="15938"/>
                </a:lnTo>
                <a:lnTo>
                  <a:pt x="17057" y="15840"/>
                </a:lnTo>
                <a:lnTo>
                  <a:pt x="17033" y="15767"/>
                </a:lnTo>
                <a:lnTo>
                  <a:pt x="17009" y="15670"/>
                </a:lnTo>
                <a:lnTo>
                  <a:pt x="16936" y="15597"/>
                </a:lnTo>
                <a:lnTo>
                  <a:pt x="16887" y="15549"/>
                </a:lnTo>
                <a:lnTo>
                  <a:pt x="15500" y="14137"/>
                </a:lnTo>
                <a:lnTo>
                  <a:pt x="14819" y="13432"/>
                </a:lnTo>
                <a:lnTo>
                  <a:pt x="14089" y="12750"/>
                </a:lnTo>
                <a:lnTo>
                  <a:pt x="13772" y="12458"/>
                </a:lnTo>
                <a:lnTo>
                  <a:pt x="13432" y="12166"/>
                </a:lnTo>
                <a:lnTo>
                  <a:pt x="13091" y="11899"/>
                </a:lnTo>
                <a:lnTo>
                  <a:pt x="12775" y="11582"/>
                </a:lnTo>
                <a:lnTo>
                  <a:pt x="12580" y="11363"/>
                </a:lnTo>
                <a:lnTo>
                  <a:pt x="12385" y="11120"/>
                </a:lnTo>
                <a:lnTo>
                  <a:pt x="12166" y="10901"/>
                </a:lnTo>
                <a:lnTo>
                  <a:pt x="12045" y="10804"/>
                </a:lnTo>
                <a:lnTo>
                  <a:pt x="11923" y="10706"/>
                </a:lnTo>
                <a:lnTo>
                  <a:pt x="12191" y="10317"/>
                </a:lnTo>
                <a:lnTo>
                  <a:pt x="12434" y="9928"/>
                </a:lnTo>
                <a:lnTo>
                  <a:pt x="12629" y="9490"/>
                </a:lnTo>
                <a:lnTo>
                  <a:pt x="12823" y="9076"/>
                </a:lnTo>
                <a:lnTo>
                  <a:pt x="12969" y="8614"/>
                </a:lnTo>
                <a:lnTo>
                  <a:pt x="13091" y="8176"/>
                </a:lnTo>
                <a:lnTo>
                  <a:pt x="13188" y="7713"/>
                </a:lnTo>
                <a:lnTo>
                  <a:pt x="13261" y="7251"/>
                </a:lnTo>
                <a:lnTo>
                  <a:pt x="13310" y="6765"/>
                </a:lnTo>
                <a:lnTo>
                  <a:pt x="13310" y="6302"/>
                </a:lnTo>
                <a:lnTo>
                  <a:pt x="13286" y="5840"/>
                </a:lnTo>
                <a:lnTo>
                  <a:pt x="13237" y="5378"/>
                </a:lnTo>
                <a:lnTo>
                  <a:pt x="13164" y="4891"/>
                </a:lnTo>
                <a:lnTo>
                  <a:pt x="13042" y="4453"/>
                </a:lnTo>
                <a:lnTo>
                  <a:pt x="12896" y="3991"/>
                </a:lnTo>
                <a:lnTo>
                  <a:pt x="12702" y="3553"/>
                </a:lnTo>
                <a:lnTo>
                  <a:pt x="12580" y="3285"/>
                </a:lnTo>
                <a:lnTo>
                  <a:pt x="12434" y="3042"/>
                </a:lnTo>
                <a:lnTo>
                  <a:pt x="12288" y="2798"/>
                </a:lnTo>
                <a:lnTo>
                  <a:pt x="12118" y="2579"/>
                </a:lnTo>
                <a:lnTo>
                  <a:pt x="11753" y="2141"/>
                </a:lnTo>
                <a:lnTo>
                  <a:pt x="11339" y="1728"/>
                </a:lnTo>
                <a:lnTo>
                  <a:pt x="10901" y="1363"/>
                </a:lnTo>
                <a:lnTo>
                  <a:pt x="10415" y="1046"/>
                </a:lnTo>
                <a:lnTo>
                  <a:pt x="9904" y="754"/>
                </a:lnTo>
                <a:lnTo>
                  <a:pt x="9368" y="511"/>
                </a:lnTo>
                <a:lnTo>
                  <a:pt x="8784" y="316"/>
                </a:lnTo>
                <a:lnTo>
                  <a:pt x="8225" y="170"/>
                </a:lnTo>
                <a:lnTo>
                  <a:pt x="7616" y="73"/>
                </a:lnTo>
                <a:lnTo>
                  <a:pt x="7008" y="0"/>
                </a:lnTo>
                <a:close/>
              </a:path>
            </a:pathLst>
          </a:custGeom>
          <a:solidFill>
            <a:srgbClr val="002060"/>
          </a:solidFill>
          <a:ln>
            <a:solidFill>
              <a:srgbClr val="002060"/>
            </a:solidFill>
          </a:ln>
        </p:spPr>
        <p:txBody>
          <a:bodyPr lIns="121900" tIns="121900" rIns="121900" bIns="121900" anchor="ctr" anchorCtr="0">
            <a:noAutofit/>
          </a:bodyPr>
          <a:lstStyle/>
          <a:p>
            <a:endParaRPr sz="1867"/>
          </a:p>
        </p:txBody>
      </p:sp>
      <p:pic>
        <p:nvPicPr>
          <p:cNvPr id="2" name="Picture 1"/>
          <p:cNvPicPr>
            <a:picLocks noChangeAspect="1"/>
          </p:cNvPicPr>
          <p:nvPr/>
        </p:nvPicPr>
        <p:blipFill rotWithShape="1">
          <a:blip r:embed="rId3"/>
          <a:srcRect l="36745" t="26880" r="36172" b="24466"/>
          <a:stretch/>
        </p:blipFill>
        <p:spPr>
          <a:xfrm>
            <a:off x="1170142" y="2338938"/>
            <a:ext cx="2333454" cy="2358190"/>
          </a:xfrm>
          <a:prstGeom prst="flowChartConnector">
            <a:avLst/>
          </a:prstGeom>
        </p:spPr>
      </p:pic>
    </p:spTree>
    <p:extLst>
      <p:ext uri="{BB962C8B-B14F-4D97-AF65-F5344CB8AC3E}">
        <p14:creationId xmlns:p14="http://schemas.microsoft.com/office/powerpoint/2010/main" val="404233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089" y="533840"/>
            <a:ext cx="11049000" cy="1325563"/>
          </a:xfrm>
        </p:spPr>
        <p:txBody>
          <a:bodyPr>
            <a:normAutofit fontScale="90000"/>
          </a:bodyPr>
          <a:lstStyle/>
          <a:p>
            <a:pPr algn="ctr"/>
            <a:r>
              <a:rPr lang="en-US" sz="5400" b="1" u="sng" dirty="0">
                <a:solidFill>
                  <a:srgbClr val="FF0000"/>
                </a:solidFill>
              </a:rPr>
              <a:t>State Identified Gifted Services</a:t>
            </a:r>
            <a:br>
              <a:rPr lang="en-US" sz="5400" b="1" u="sng" dirty="0">
                <a:solidFill>
                  <a:srgbClr val="FF0000"/>
                </a:solidFill>
              </a:rPr>
            </a:br>
            <a:r>
              <a:rPr lang="en-US" sz="5400" dirty="0"/>
              <a:t>Qualifications for CLUE</a:t>
            </a:r>
            <a:br>
              <a:rPr lang="en-US" sz="5400" b="1" u="sng" dirty="0">
                <a:solidFill>
                  <a:srgbClr val="FF0000"/>
                </a:solidFill>
              </a:rPr>
            </a:br>
            <a:br>
              <a:rPr lang="en-US" b="1" dirty="0"/>
            </a:br>
            <a:endParaRPr lang="en-US" dirty="0"/>
          </a:p>
        </p:txBody>
      </p:sp>
      <p:sp>
        <p:nvSpPr>
          <p:cNvPr id="3" name="Content Placeholder 2"/>
          <p:cNvSpPr>
            <a:spLocks noGrp="1"/>
          </p:cNvSpPr>
          <p:nvPr>
            <p:ph idx="1"/>
          </p:nvPr>
        </p:nvSpPr>
        <p:spPr>
          <a:xfrm>
            <a:off x="101600" y="1196622"/>
            <a:ext cx="11988799" cy="5779911"/>
          </a:xfrm>
        </p:spPr>
        <p:txBody>
          <a:bodyPr>
            <a:normAutofit fontScale="85000" lnSpcReduction="20000"/>
          </a:bodyPr>
          <a:lstStyle/>
          <a:p>
            <a:r>
              <a:rPr lang="en-US" dirty="0"/>
              <a:t>All students in grades 3-8 will participate in the district's universal screener to determine who needs intervention and who needs enrichment in our schools. Students who score within the range of 90th-99th national percentile on either the a Reading or a Math assessment will bring home a letter notifying parents of their participation in the second phase of testing for enrichment, which is provided through our gifted services called CLUE.</a:t>
            </a:r>
            <a:br>
              <a:rPr lang="en-US" dirty="0"/>
            </a:br>
            <a:br>
              <a:rPr lang="en-US" dirty="0"/>
            </a:br>
            <a:r>
              <a:rPr lang="en-US" dirty="0"/>
              <a:t>Students who pass the second phase by achieving within the range of 90th-99th national percentile on both the Comp Efficiency and CB Math CAP assessments in the Illuminate/</a:t>
            </a:r>
            <a:r>
              <a:rPr lang="en-US" dirty="0" err="1"/>
              <a:t>FastBridge</a:t>
            </a:r>
            <a:r>
              <a:rPr lang="en-US" dirty="0"/>
              <a:t> program will be more closely screened to determine next steps towards a comprehensive evaluation for a gifted IEP based on academic need and parental preference.</a:t>
            </a:r>
            <a:br>
              <a:rPr lang="en-US" dirty="0"/>
            </a:br>
            <a:br>
              <a:rPr lang="en-US" dirty="0"/>
            </a:br>
            <a:r>
              <a:rPr lang="en-US" dirty="0"/>
              <a:t>This process includes checklists that both the parent and the child’s teacher must complete. If a comprehensive evaluation is indicated, then the student is referred for IQ and achievement testing conducted by SCS school psychologists. Parents may also choose to have a child privately tested, as long as the test used meets state standards.</a:t>
            </a:r>
            <a:br>
              <a:rPr lang="en-US" dirty="0"/>
            </a:br>
            <a:br>
              <a:rPr lang="en-US" dirty="0"/>
            </a:br>
            <a:r>
              <a:rPr lang="en-US" dirty="0"/>
              <a:t>​The state criteria requires a CLUE administrator to input data into a Gifted Grid that takes into consideration a combination of factors, including scores from the gifted checklists, IQ scores (minimum 123), achievement scores (multiple scores in the 90th percentile), and creativity. A meeting will be held with the parents to discuss results of testing for every child that completes the assessment process.</a:t>
            </a:r>
          </a:p>
          <a:p>
            <a:endParaRPr lang="en-US" dirty="0"/>
          </a:p>
        </p:txBody>
      </p:sp>
    </p:spTree>
    <p:extLst>
      <p:ext uri="{BB962C8B-B14F-4D97-AF65-F5344CB8AC3E}">
        <p14:creationId xmlns:p14="http://schemas.microsoft.com/office/powerpoint/2010/main" val="60523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4" name="Title 3"/>
          <p:cNvSpPr>
            <a:spLocks noGrp="1"/>
          </p:cNvSpPr>
          <p:nvPr>
            <p:ph type="title"/>
          </p:nvPr>
        </p:nvSpPr>
        <p:spPr>
          <a:xfrm>
            <a:off x="362164" y="0"/>
            <a:ext cx="9696235" cy="1555945"/>
          </a:xfrm>
        </p:spPr>
        <p:txBody>
          <a:bodyPr>
            <a:normAutofit/>
          </a:bodyPr>
          <a:lstStyle/>
          <a:p>
            <a:pPr fontAlgn="base"/>
            <a:r>
              <a:rPr lang="en-US" sz="4800" dirty="0"/>
              <a:t>How do we serve gifted and talented students at Treadwell Middle School?</a:t>
            </a:r>
          </a:p>
        </p:txBody>
      </p:sp>
      <p:graphicFrame>
        <p:nvGraphicFramePr>
          <p:cNvPr id="3" name="Diagram 2"/>
          <p:cNvGraphicFramePr/>
          <p:nvPr>
            <p:extLst>
              <p:ext uri="{D42A27DB-BD31-4B8C-83A1-F6EECF244321}">
                <p14:modId xmlns:p14="http://schemas.microsoft.com/office/powerpoint/2010/main" val="3620484057"/>
              </p:ext>
            </p:extLst>
          </p:nvPr>
        </p:nvGraphicFramePr>
        <p:xfrm>
          <a:off x="362164" y="1465981"/>
          <a:ext cx="1117440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0092783" y="193424"/>
            <a:ext cx="1443790" cy="1384995"/>
          </a:xfrm>
          <a:prstGeom prst="rect">
            <a:avLst/>
          </a:prstGeom>
          <a:solidFill>
            <a:srgbClr val="0E00AB"/>
          </a:solidFill>
        </p:spPr>
        <p:txBody>
          <a:bodyPr wrap="square" rtlCol="0">
            <a:spAutoFit/>
          </a:bodyPr>
          <a:lstStyle/>
          <a:p>
            <a:pPr algn="ctr"/>
            <a:r>
              <a:rPr lang="en-US" sz="2800" b="1" dirty="0">
                <a:solidFill>
                  <a:schemeClr val="bg1"/>
                </a:solidFill>
              </a:rPr>
              <a:t>*For Fall of 2020</a:t>
            </a:r>
          </a:p>
        </p:txBody>
      </p:sp>
    </p:spTree>
    <p:extLst>
      <p:ext uri="{BB962C8B-B14F-4D97-AF65-F5344CB8AC3E}">
        <p14:creationId xmlns:p14="http://schemas.microsoft.com/office/powerpoint/2010/main" val="190028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4" name="Shape 82"/>
          <p:cNvSpPr txBox="1">
            <a:spLocks/>
          </p:cNvSpPr>
          <p:nvPr/>
        </p:nvSpPr>
        <p:spPr>
          <a:xfrm>
            <a:off x="390770" y="121215"/>
            <a:ext cx="11393095" cy="1143200"/>
          </a:xfrm>
          <a:prstGeom prst="rect">
            <a:avLst/>
          </a:prstGeom>
          <a:noFill/>
          <a:ln>
            <a:noFill/>
          </a:ln>
        </p:spPr>
        <p:txBody>
          <a:bodyPr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FFFFFF"/>
              </a:buClr>
              <a:buSzPct val="100000"/>
              <a:buFont typeface="Walter Turncoat"/>
              <a:buNone/>
              <a:defRPr sz="2600" b="0" i="0" u="none" strike="noStrike" cap="none">
                <a:solidFill>
                  <a:srgbClr val="FFFFFF"/>
                </a:solidFill>
                <a:latin typeface="Walter Turncoat"/>
                <a:ea typeface="Walter Turncoat"/>
                <a:cs typeface="Walter Turncoat"/>
                <a:sym typeface="Walter Turncoat"/>
              </a:defRPr>
            </a:lvl1pPr>
            <a:lvl2pPr lvl="1"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2pPr>
            <a:lvl3pPr lvl="2"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3pPr>
            <a:lvl4pPr lvl="3"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4pPr>
            <a:lvl5pPr lvl="4"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5pPr>
            <a:lvl6pPr lvl="5"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6pPr>
            <a:lvl7pPr lvl="6"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7pPr>
            <a:lvl8pPr lvl="7"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8pPr>
            <a:lvl9pPr lvl="8" algn="ctr">
              <a:spcBef>
                <a:spcPts val="0"/>
              </a:spcBef>
              <a:buClr>
                <a:srgbClr val="FFFFFF"/>
              </a:buClr>
              <a:buSzPct val="100000"/>
              <a:buFont typeface="Walter Turncoat"/>
              <a:buNone/>
              <a:defRPr sz="2600">
                <a:solidFill>
                  <a:srgbClr val="FFFFFF"/>
                </a:solidFill>
                <a:latin typeface="Walter Turncoat"/>
                <a:ea typeface="Walter Turncoat"/>
                <a:cs typeface="Walter Turncoat"/>
                <a:sym typeface="Walter Turncoat"/>
              </a:defRPr>
            </a:lvl9pPr>
          </a:lstStyle>
          <a:p>
            <a:pPr algn="l"/>
            <a:r>
              <a:rPr lang="en-US" sz="4800" b="1" dirty="0">
                <a:solidFill>
                  <a:schemeClr val="tx1"/>
                </a:solidFill>
                <a:latin typeface="+mn-lt"/>
                <a:cs typeface="Arial Black"/>
              </a:rPr>
              <a:t>CLUE Pull-Out Services</a:t>
            </a:r>
            <a:endParaRPr lang="en" sz="4800" b="1" dirty="0">
              <a:solidFill>
                <a:schemeClr val="tx1"/>
              </a:solidFill>
              <a:latin typeface="+mn-lt"/>
              <a:cs typeface="Arial Black"/>
            </a:endParaRPr>
          </a:p>
        </p:txBody>
      </p:sp>
      <p:sp>
        <p:nvSpPr>
          <p:cNvPr id="5" name="Shape 108"/>
          <p:cNvSpPr txBox="1">
            <a:spLocks noGrp="1"/>
          </p:cNvSpPr>
          <p:nvPr>
            <p:ph type="body" idx="4294967295"/>
          </p:nvPr>
        </p:nvSpPr>
        <p:spPr>
          <a:xfrm>
            <a:off x="390770" y="1055770"/>
            <a:ext cx="8364545" cy="3973568"/>
          </a:xfrm>
          <a:prstGeom prst="rect">
            <a:avLst/>
          </a:prstGeom>
          <a:solidFill>
            <a:schemeClr val="bg1"/>
          </a:solidFill>
        </p:spPr>
        <p:txBody>
          <a:bodyPr spcFirstLastPara="1" wrap="square" lIns="121900" tIns="121900" rIns="121900" bIns="121900" anchor="t" anchorCtr="0">
            <a:noAutofit/>
          </a:bodyPr>
          <a:lstStyle/>
          <a:p>
            <a:pPr>
              <a:buNone/>
            </a:pPr>
            <a:r>
              <a:rPr lang="en" sz="2667" b="1" dirty="0">
                <a:latin typeface="+mn-lt"/>
              </a:rPr>
              <a:t>Online Instruction – Hybrid </a:t>
            </a:r>
            <a:r>
              <a:rPr lang="en" sz="3200" b="1" dirty="0">
                <a:latin typeface="Calibri" panose="020F0502020204030204" pitchFamily="34" charset="0"/>
                <a:cs typeface="Calibri" panose="020F0502020204030204" pitchFamily="34" charset="0"/>
              </a:rPr>
              <a:t>Model</a:t>
            </a:r>
            <a:endParaRPr lang="en" sz="2667" b="1" dirty="0">
              <a:latin typeface="Calibri" panose="020F0502020204030204" pitchFamily="34" charset="0"/>
              <a:cs typeface="Calibri" panose="020F0502020204030204" pitchFamily="34" charset="0"/>
            </a:endParaRPr>
          </a:p>
          <a:p>
            <a:pPr>
              <a:buNone/>
            </a:pPr>
            <a:r>
              <a:rPr lang="en" sz="2667" dirty="0">
                <a:latin typeface="+mn-lt"/>
              </a:rPr>
              <a:t>All students will participate in online services that include:</a:t>
            </a:r>
          </a:p>
          <a:p>
            <a:pPr marL="457189" indent="-457189">
              <a:buFont typeface="Wingdings" panose="05000000000000000000" pitchFamily="2" charset="2"/>
              <a:buChar char="q"/>
            </a:pPr>
            <a:r>
              <a:rPr lang="en" sz="2667" b="1" dirty="0">
                <a:solidFill>
                  <a:srgbClr val="0E00AB"/>
                </a:solidFill>
              </a:rPr>
              <a:t>O</a:t>
            </a:r>
            <a:r>
              <a:rPr lang="en" sz="2667" dirty="0">
                <a:latin typeface="+mn-lt"/>
              </a:rPr>
              <a:t>nline services that will include regular synchronous class meetings</a:t>
            </a:r>
          </a:p>
          <a:p>
            <a:pPr marL="457189" indent="-457189">
              <a:buFont typeface="Wingdings" panose="05000000000000000000" pitchFamily="2" charset="2"/>
              <a:buChar char="q"/>
            </a:pPr>
            <a:r>
              <a:rPr lang="en" sz="2667" b="1" dirty="0">
                <a:solidFill>
                  <a:srgbClr val="0E00AB"/>
                </a:solidFill>
              </a:rPr>
              <a:t>A</a:t>
            </a:r>
            <a:r>
              <a:rPr lang="en" sz="2667" dirty="0">
                <a:latin typeface="+mn-lt"/>
              </a:rPr>
              <a:t>synchronous independent work, for which teachers will provide targeted feedback and support.</a:t>
            </a:r>
          </a:p>
        </p:txBody>
      </p:sp>
      <p:sp>
        <p:nvSpPr>
          <p:cNvPr id="8" name="Shape 332"/>
          <p:cNvSpPr/>
          <p:nvPr/>
        </p:nvSpPr>
        <p:spPr>
          <a:xfrm>
            <a:off x="8990881" y="1264415"/>
            <a:ext cx="2557418" cy="2442331"/>
          </a:xfrm>
          <a:custGeom>
            <a:avLst/>
            <a:gdLst/>
            <a:ahLst/>
            <a:cxnLst/>
            <a:rect l="0" t="0" r="0" b="0"/>
            <a:pathLst>
              <a:path w="19297" h="18251" extrusionOk="0">
                <a:moveTo>
                  <a:pt x="18396" y="828"/>
                </a:moveTo>
                <a:lnTo>
                  <a:pt x="18761" y="877"/>
                </a:lnTo>
                <a:lnTo>
                  <a:pt x="18737" y="1242"/>
                </a:lnTo>
                <a:lnTo>
                  <a:pt x="18615" y="1266"/>
                </a:lnTo>
                <a:lnTo>
                  <a:pt x="18493" y="1315"/>
                </a:lnTo>
                <a:lnTo>
                  <a:pt x="18274" y="1436"/>
                </a:lnTo>
                <a:lnTo>
                  <a:pt x="18007" y="1582"/>
                </a:lnTo>
                <a:lnTo>
                  <a:pt x="17739" y="1777"/>
                </a:lnTo>
                <a:lnTo>
                  <a:pt x="17642" y="1850"/>
                </a:lnTo>
                <a:lnTo>
                  <a:pt x="17618" y="1801"/>
                </a:lnTo>
                <a:lnTo>
                  <a:pt x="17545" y="1704"/>
                </a:lnTo>
                <a:lnTo>
                  <a:pt x="17496" y="1680"/>
                </a:lnTo>
                <a:lnTo>
                  <a:pt x="17423" y="1655"/>
                </a:lnTo>
                <a:lnTo>
                  <a:pt x="17131" y="1631"/>
                </a:lnTo>
                <a:lnTo>
                  <a:pt x="17301" y="1509"/>
                </a:lnTo>
                <a:lnTo>
                  <a:pt x="17472" y="1388"/>
                </a:lnTo>
                <a:lnTo>
                  <a:pt x="17837" y="1144"/>
                </a:lnTo>
                <a:lnTo>
                  <a:pt x="18104" y="974"/>
                </a:lnTo>
                <a:lnTo>
                  <a:pt x="18250" y="901"/>
                </a:lnTo>
                <a:lnTo>
                  <a:pt x="18396" y="828"/>
                </a:lnTo>
                <a:close/>
                <a:moveTo>
                  <a:pt x="18712" y="1582"/>
                </a:moveTo>
                <a:lnTo>
                  <a:pt x="18688" y="2385"/>
                </a:lnTo>
                <a:lnTo>
                  <a:pt x="18688" y="3164"/>
                </a:lnTo>
                <a:lnTo>
                  <a:pt x="18469" y="3334"/>
                </a:lnTo>
                <a:lnTo>
                  <a:pt x="18250" y="3529"/>
                </a:lnTo>
                <a:lnTo>
                  <a:pt x="17982" y="3748"/>
                </a:lnTo>
                <a:lnTo>
                  <a:pt x="17861" y="3870"/>
                </a:lnTo>
                <a:lnTo>
                  <a:pt x="17764" y="4016"/>
                </a:lnTo>
                <a:lnTo>
                  <a:pt x="17739" y="3407"/>
                </a:lnTo>
                <a:lnTo>
                  <a:pt x="17739" y="3334"/>
                </a:lnTo>
                <a:lnTo>
                  <a:pt x="17958" y="3140"/>
                </a:lnTo>
                <a:lnTo>
                  <a:pt x="18177" y="2945"/>
                </a:lnTo>
                <a:lnTo>
                  <a:pt x="18493" y="2653"/>
                </a:lnTo>
                <a:lnTo>
                  <a:pt x="18615" y="2531"/>
                </a:lnTo>
                <a:lnTo>
                  <a:pt x="18664" y="2458"/>
                </a:lnTo>
                <a:lnTo>
                  <a:pt x="18688" y="2361"/>
                </a:lnTo>
                <a:lnTo>
                  <a:pt x="18664" y="2312"/>
                </a:lnTo>
                <a:lnTo>
                  <a:pt x="18615" y="2288"/>
                </a:lnTo>
                <a:lnTo>
                  <a:pt x="18518" y="2264"/>
                </a:lnTo>
                <a:lnTo>
                  <a:pt x="18445" y="2288"/>
                </a:lnTo>
                <a:lnTo>
                  <a:pt x="18347" y="2312"/>
                </a:lnTo>
                <a:lnTo>
                  <a:pt x="18274" y="2385"/>
                </a:lnTo>
                <a:lnTo>
                  <a:pt x="18128" y="2531"/>
                </a:lnTo>
                <a:lnTo>
                  <a:pt x="18007" y="2653"/>
                </a:lnTo>
                <a:lnTo>
                  <a:pt x="17739" y="2945"/>
                </a:lnTo>
                <a:lnTo>
                  <a:pt x="17739" y="2531"/>
                </a:lnTo>
                <a:lnTo>
                  <a:pt x="17691" y="2118"/>
                </a:lnTo>
                <a:lnTo>
                  <a:pt x="17788" y="2069"/>
                </a:lnTo>
                <a:lnTo>
                  <a:pt x="18055" y="1947"/>
                </a:lnTo>
                <a:lnTo>
                  <a:pt x="18323" y="1777"/>
                </a:lnTo>
                <a:lnTo>
                  <a:pt x="18518" y="1680"/>
                </a:lnTo>
                <a:lnTo>
                  <a:pt x="18712" y="1582"/>
                </a:lnTo>
                <a:close/>
                <a:moveTo>
                  <a:pt x="18688" y="3529"/>
                </a:moveTo>
                <a:lnTo>
                  <a:pt x="18688" y="3894"/>
                </a:lnTo>
                <a:lnTo>
                  <a:pt x="18664" y="4843"/>
                </a:lnTo>
                <a:lnTo>
                  <a:pt x="18639" y="4843"/>
                </a:lnTo>
                <a:lnTo>
                  <a:pt x="18518" y="4916"/>
                </a:lnTo>
                <a:lnTo>
                  <a:pt x="18396" y="5038"/>
                </a:lnTo>
                <a:lnTo>
                  <a:pt x="18177" y="5305"/>
                </a:lnTo>
                <a:lnTo>
                  <a:pt x="17982" y="5451"/>
                </a:lnTo>
                <a:lnTo>
                  <a:pt x="17788" y="5597"/>
                </a:lnTo>
                <a:lnTo>
                  <a:pt x="17788" y="5013"/>
                </a:lnTo>
                <a:lnTo>
                  <a:pt x="18128" y="4819"/>
                </a:lnTo>
                <a:lnTo>
                  <a:pt x="18274" y="4746"/>
                </a:lnTo>
                <a:lnTo>
                  <a:pt x="18445" y="4673"/>
                </a:lnTo>
                <a:lnTo>
                  <a:pt x="18591" y="4575"/>
                </a:lnTo>
                <a:lnTo>
                  <a:pt x="18639" y="4527"/>
                </a:lnTo>
                <a:lnTo>
                  <a:pt x="18664" y="4454"/>
                </a:lnTo>
                <a:lnTo>
                  <a:pt x="18664" y="4429"/>
                </a:lnTo>
                <a:lnTo>
                  <a:pt x="18639" y="4381"/>
                </a:lnTo>
                <a:lnTo>
                  <a:pt x="18566" y="4332"/>
                </a:lnTo>
                <a:lnTo>
                  <a:pt x="18420" y="4332"/>
                </a:lnTo>
                <a:lnTo>
                  <a:pt x="18347" y="4356"/>
                </a:lnTo>
                <a:lnTo>
                  <a:pt x="18177" y="4429"/>
                </a:lnTo>
                <a:lnTo>
                  <a:pt x="18031" y="4502"/>
                </a:lnTo>
                <a:lnTo>
                  <a:pt x="17788" y="4673"/>
                </a:lnTo>
                <a:lnTo>
                  <a:pt x="17764" y="4137"/>
                </a:lnTo>
                <a:lnTo>
                  <a:pt x="17958" y="4040"/>
                </a:lnTo>
                <a:lnTo>
                  <a:pt x="18128" y="3943"/>
                </a:lnTo>
                <a:lnTo>
                  <a:pt x="18445" y="3699"/>
                </a:lnTo>
                <a:lnTo>
                  <a:pt x="18688" y="3529"/>
                </a:lnTo>
                <a:close/>
                <a:moveTo>
                  <a:pt x="18664" y="5305"/>
                </a:moveTo>
                <a:lnTo>
                  <a:pt x="18639" y="6011"/>
                </a:lnTo>
                <a:lnTo>
                  <a:pt x="18396" y="6108"/>
                </a:lnTo>
                <a:lnTo>
                  <a:pt x="18177" y="6230"/>
                </a:lnTo>
                <a:lnTo>
                  <a:pt x="17982" y="6376"/>
                </a:lnTo>
                <a:lnTo>
                  <a:pt x="17764" y="6522"/>
                </a:lnTo>
                <a:lnTo>
                  <a:pt x="17764" y="6522"/>
                </a:lnTo>
                <a:lnTo>
                  <a:pt x="17788" y="5865"/>
                </a:lnTo>
                <a:lnTo>
                  <a:pt x="17934" y="5816"/>
                </a:lnTo>
                <a:lnTo>
                  <a:pt x="18080" y="5743"/>
                </a:lnTo>
                <a:lnTo>
                  <a:pt x="18201" y="5670"/>
                </a:lnTo>
                <a:lnTo>
                  <a:pt x="18323" y="5597"/>
                </a:lnTo>
                <a:lnTo>
                  <a:pt x="18493" y="5476"/>
                </a:lnTo>
                <a:lnTo>
                  <a:pt x="18664" y="5305"/>
                </a:lnTo>
                <a:close/>
                <a:moveTo>
                  <a:pt x="18615" y="6425"/>
                </a:moveTo>
                <a:lnTo>
                  <a:pt x="18615" y="6473"/>
                </a:lnTo>
                <a:lnTo>
                  <a:pt x="18518" y="6498"/>
                </a:lnTo>
                <a:lnTo>
                  <a:pt x="18420" y="6546"/>
                </a:lnTo>
                <a:lnTo>
                  <a:pt x="18250" y="6668"/>
                </a:lnTo>
                <a:lnTo>
                  <a:pt x="18104" y="6765"/>
                </a:lnTo>
                <a:lnTo>
                  <a:pt x="17982" y="6887"/>
                </a:lnTo>
                <a:lnTo>
                  <a:pt x="17739" y="7155"/>
                </a:lnTo>
                <a:lnTo>
                  <a:pt x="17764" y="6717"/>
                </a:lnTo>
                <a:lnTo>
                  <a:pt x="17982" y="6668"/>
                </a:lnTo>
                <a:lnTo>
                  <a:pt x="18201" y="6595"/>
                </a:lnTo>
                <a:lnTo>
                  <a:pt x="18615" y="6425"/>
                </a:lnTo>
                <a:close/>
                <a:moveTo>
                  <a:pt x="18615" y="6838"/>
                </a:moveTo>
                <a:lnTo>
                  <a:pt x="18591" y="7349"/>
                </a:lnTo>
                <a:lnTo>
                  <a:pt x="18591" y="7666"/>
                </a:lnTo>
                <a:lnTo>
                  <a:pt x="18420" y="7787"/>
                </a:lnTo>
                <a:lnTo>
                  <a:pt x="18250" y="7909"/>
                </a:lnTo>
                <a:lnTo>
                  <a:pt x="17958" y="8103"/>
                </a:lnTo>
                <a:lnTo>
                  <a:pt x="17666" y="8322"/>
                </a:lnTo>
                <a:lnTo>
                  <a:pt x="17715" y="7739"/>
                </a:lnTo>
                <a:lnTo>
                  <a:pt x="17739" y="7349"/>
                </a:lnTo>
                <a:lnTo>
                  <a:pt x="18080" y="7155"/>
                </a:lnTo>
                <a:lnTo>
                  <a:pt x="18420" y="6960"/>
                </a:lnTo>
                <a:lnTo>
                  <a:pt x="18615" y="6838"/>
                </a:lnTo>
                <a:close/>
                <a:moveTo>
                  <a:pt x="18566" y="8103"/>
                </a:moveTo>
                <a:lnTo>
                  <a:pt x="18542" y="8420"/>
                </a:lnTo>
                <a:lnTo>
                  <a:pt x="18420" y="8493"/>
                </a:lnTo>
                <a:lnTo>
                  <a:pt x="18274" y="8566"/>
                </a:lnTo>
                <a:lnTo>
                  <a:pt x="18055" y="8785"/>
                </a:lnTo>
                <a:lnTo>
                  <a:pt x="17812" y="9004"/>
                </a:lnTo>
                <a:lnTo>
                  <a:pt x="17593" y="9247"/>
                </a:lnTo>
                <a:lnTo>
                  <a:pt x="17642" y="8566"/>
                </a:lnTo>
                <a:lnTo>
                  <a:pt x="18031" y="8395"/>
                </a:lnTo>
                <a:lnTo>
                  <a:pt x="18420" y="8201"/>
                </a:lnTo>
                <a:lnTo>
                  <a:pt x="18566" y="8103"/>
                </a:lnTo>
                <a:close/>
                <a:moveTo>
                  <a:pt x="18542" y="8809"/>
                </a:moveTo>
                <a:lnTo>
                  <a:pt x="18542" y="9077"/>
                </a:lnTo>
                <a:lnTo>
                  <a:pt x="18299" y="9271"/>
                </a:lnTo>
                <a:lnTo>
                  <a:pt x="17934" y="9588"/>
                </a:lnTo>
                <a:lnTo>
                  <a:pt x="17593" y="9928"/>
                </a:lnTo>
                <a:lnTo>
                  <a:pt x="17569" y="9953"/>
                </a:lnTo>
                <a:lnTo>
                  <a:pt x="17569" y="9977"/>
                </a:lnTo>
                <a:lnTo>
                  <a:pt x="17593" y="10001"/>
                </a:lnTo>
                <a:lnTo>
                  <a:pt x="17642" y="10001"/>
                </a:lnTo>
                <a:lnTo>
                  <a:pt x="18080" y="9831"/>
                </a:lnTo>
                <a:lnTo>
                  <a:pt x="18274" y="9709"/>
                </a:lnTo>
                <a:lnTo>
                  <a:pt x="18493" y="9588"/>
                </a:lnTo>
                <a:lnTo>
                  <a:pt x="18518" y="9563"/>
                </a:lnTo>
                <a:lnTo>
                  <a:pt x="18518" y="9977"/>
                </a:lnTo>
                <a:lnTo>
                  <a:pt x="18396" y="10026"/>
                </a:lnTo>
                <a:lnTo>
                  <a:pt x="18274" y="10074"/>
                </a:lnTo>
                <a:lnTo>
                  <a:pt x="18080" y="10220"/>
                </a:lnTo>
                <a:lnTo>
                  <a:pt x="17788" y="10464"/>
                </a:lnTo>
                <a:lnTo>
                  <a:pt x="17520" y="10731"/>
                </a:lnTo>
                <a:lnTo>
                  <a:pt x="17520" y="10245"/>
                </a:lnTo>
                <a:lnTo>
                  <a:pt x="17569" y="9490"/>
                </a:lnTo>
                <a:lnTo>
                  <a:pt x="17837" y="9344"/>
                </a:lnTo>
                <a:lnTo>
                  <a:pt x="18104" y="9150"/>
                </a:lnTo>
                <a:lnTo>
                  <a:pt x="18274" y="8979"/>
                </a:lnTo>
                <a:lnTo>
                  <a:pt x="18469" y="8833"/>
                </a:lnTo>
                <a:lnTo>
                  <a:pt x="18542" y="8809"/>
                </a:lnTo>
                <a:close/>
                <a:moveTo>
                  <a:pt x="18518" y="10342"/>
                </a:moveTo>
                <a:lnTo>
                  <a:pt x="18518" y="10975"/>
                </a:lnTo>
                <a:lnTo>
                  <a:pt x="18347" y="11096"/>
                </a:lnTo>
                <a:lnTo>
                  <a:pt x="18201" y="11194"/>
                </a:lnTo>
                <a:lnTo>
                  <a:pt x="17861" y="11486"/>
                </a:lnTo>
                <a:lnTo>
                  <a:pt x="17715" y="11632"/>
                </a:lnTo>
                <a:lnTo>
                  <a:pt x="17569" y="11802"/>
                </a:lnTo>
                <a:lnTo>
                  <a:pt x="17545" y="11559"/>
                </a:lnTo>
                <a:lnTo>
                  <a:pt x="17520" y="11048"/>
                </a:lnTo>
                <a:lnTo>
                  <a:pt x="17691" y="10975"/>
                </a:lnTo>
                <a:lnTo>
                  <a:pt x="17837" y="10877"/>
                </a:lnTo>
                <a:lnTo>
                  <a:pt x="18128" y="10634"/>
                </a:lnTo>
                <a:lnTo>
                  <a:pt x="18518" y="10342"/>
                </a:lnTo>
                <a:close/>
                <a:moveTo>
                  <a:pt x="18518" y="11413"/>
                </a:moveTo>
                <a:lnTo>
                  <a:pt x="18542" y="11802"/>
                </a:lnTo>
                <a:lnTo>
                  <a:pt x="18347" y="11899"/>
                </a:lnTo>
                <a:lnTo>
                  <a:pt x="18177" y="12021"/>
                </a:lnTo>
                <a:lnTo>
                  <a:pt x="17837" y="12289"/>
                </a:lnTo>
                <a:lnTo>
                  <a:pt x="17764" y="12240"/>
                </a:lnTo>
                <a:lnTo>
                  <a:pt x="17642" y="12240"/>
                </a:lnTo>
                <a:lnTo>
                  <a:pt x="17593" y="12021"/>
                </a:lnTo>
                <a:lnTo>
                  <a:pt x="18299" y="11559"/>
                </a:lnTo>
                <a:lnTo>
                  <a:pt x="18518" y="11413"/>
                </a:lnTo>
                <a:close/>
                <a:moveTo>
                  <a:pt x="2093" y="1899"/>
                </a:moveTo>
                <a:lnTo>
                  <a:pt x="2385" y="1972"/>
                </a:lnTo>
                <a:lnTo>
                  <a:pt x="2702" y="1996"/>
                </a:lnTo>
                <a:lnTo>
                  <a:pt x="3334" y="2045"/>
                </a:lnTo>
                <a:lnTo>
                  <a:pt x="4356" y="2093"/>
                </a:lnTo>
                <a:lnTo>
                  <a:pt x="5354" y="2118"/>
                </a:lnTo>
                <a:lnTo>
                  <a:pt x="6376" y="2118"/>
                </a:lnTo>
                <a:lnTo>
                  <a:pt x="7398" y="2093"/>
                </a:lnTo>
                <a:lnTo>
                  <a:pt x="9466" y="2020"/>
                </a:lnTo>
                <a:lnTo>
                  <a:pt x="11413" y="1972"/>
                </a:lnTo>
                <a:lnTo>
                  <a:pt x="13359" y="1947"/>
                </a:lnTo>
                <a:lnTo>
                  <a:pt x="14357" y="1947"/>
                </a:lnTo>
                <a:lnTo>
                  <a:pt x="15330" y="1996"/>
                </a:lnTo>
                <a:lnTo>
                  <a:pt x="16304" y="2045"/>
                </a:lnTo>
                <a:lnTo>
                  <a:pt x="17277" y="2142"/>
                </a:lnTo>
                <a:lnTo>
                  <a:pt x="17253" y="2483"/>
                </a:lnTo>
                <a:lnTo>
                  <a:pt x="17228" y="2823"/>
                </a:lnTo>
                <a:lnTo>
                  <a:pt x="17228" y="3529"/>
                </a:lnTo>
                <a:lnTo>
                  <a:pt x="17277" y="4210"/>
                </a:lnTo>
                <a:lnTo>
                  <a:pt x="17301" y="4892"/>
                </a:lnTo>
                <a:lnTo>
                  <a:pt x="17301" y="5646"/>
                </a:lnTo>
                <a:lnTo>
                  <a:pt x="17277" y="6376"/>
                </a:lnTo>
                <a:lnTo>
                  <a:pt x="17180" y="7885"/>
                </a:lnTo>
                <a:lnTo>
                  <a:pt x="17082" y="9125"/>
                </a:lnTo>
                <a:lnTo>
                  <a:pt x="17034" y="9758"/>
                </a:lnTo>
                <a:lnTo>
                  <a:pt x="17009" y="10391"/>
                </a:lnTo>
                <a:lnTo>
                  <a:pt x="16985" y="10829"/>
                </a:lnTo>
                <a:lnTo>
                  <a:pt x="16961" y="11291"/>
                </a:lnTo>
                <a:lnTo>
                  <a:pt x="16985" y="11778"/>
                </a:lnTo>
                <a:lnTo>
                  <a:pt x="17009" y="12021"/>
                </a:lnTo>
                <a:lnTo>
                  <a:pt x="17058" y="12240"/>
                </a:lnTo>
                <a:lnTo>
                  <a:pt x="9539" y="12240"/>
                </a:lnTo>
                <a:lnTo>
                  <a:pt x="8566" y="12264"/>
                </a:lnTo>
                <a:lnTo>
                  <a:pt x="7568" y="12289"/>
                </a:lnTo>
                <a:lnTo>
                  <a:pt x="5622" y="12386"/>
                </a:lnTo>
                <a:lnTo>
                  <a:pt x="5086" y="12410"/>
                </a:lnTo>
                <a:lnTo>
                  <a:pt x="4551" y="12410"/>
                </a:lnTo>
                <a:lnTo>
                  <a:pt x="4040" y="12362"/>
                </a:lnTo>
                <a:lnTo>
                  <a:pt x="3529" y="12313"/>
                </a:lnTo>
                <a:lnTo>
                  <a:pt x="2994" y="12216"/>
                </a:lnTo>
                <a:lnTo>
                  <a:pt x="2702" y="12191"/>
                </a:lnTo>
                <a:lnTo>
                  <a:pt x="2434" y="12216"/>
                </a:lnTo>
                <a:lnTo>
                  <a:pt x="2385" y="11997"/>
                </a:lnTo>
                <a:lnTo>
                  <a:pt x="2361" y="11753"/>
                </a:lnTo>
                <a:lnTo>
                  <a:pt x="2337" y="11267"/>
                </a:lnTo>
                <a:lnTo>
                  <a:pt x="2361" y="10318"/>
                </a:lnTo>
                <a:lnTo>
                  <a:pt x="2361" y="9661"/>
                </a:lnTo>
                <a:lnTo>
                  <a:pt x="2337" y="8979"/>
                </a:lnTo>
                <a:lnTo>
                  <a:pt x="2312" y="7666"/>
                </a:lnTo>
                <a:lnTo>
                  <a:pt x="2312" y="6887"/>
                </a:lnTo>
                <a:lnTo>
                  <a:pt x="2288" y="6084"/>
                </a:lnTo>
                <a:lnTo>
                  <a:pt x="2239" y="4527"/>
                </a:lnTo>
                <a:lnTo>
                  <a:pt x="2215" y="2896"/>
                </a:lnTo>
                <a:lnTo>
                  <a:pt x="2215" y="2385"/>
                </a:lnTo>
                <a:lnTo>
                  <a:pt x="2166" y="2118"/>
                </a:lnTo>
                <a:lnTo>
                  <a:pt x="2142" y="2020"/>
                </a:lnTo>
                <a:lnTo>
                  <a:pt x="2093" y="1899"/>
                </a:lnTo>
                <a:close/>
                <a:moveTo>
                  <a:pt x="18566" y="12118"/>
                </a:moveTo>
                <a:lnTo>
                  <a:pt x="18591" y="12264"/>
                </a:lnTo>
                <a:lnTo>
                  <a:pt x="18420" y="12313"/>
                </a:lnTo>
                <a:lnTo>
                  <a:pt x="18274" y="12410"/>
                </a:lnTo>
                <a:lnTo>
                  <a:pt x="17958" y="12581"/>
                </a:lnTo>
                <a:lnTo>
                  <a:pt x="17885" y="12629"/>
                </a:lnTo>
                <a:lnTo>
                  <a:pt x="17909" y="12532"/>
                </a:lnTo>
                <a:lnTo>
                  <a:pt x="17909" y="12435"/>
                </a:lnTo>
                <a:lnTo>
                  <a:pt x="18250" y="12264"/>
                </a:lnTo>
                <a:lnTo>
                  <a:pt x="18566" y="12118"/>
                </a:lnTo>
                <a:close/>
                <a:moveTo>
                  <a:pt x="8761" y="512"/>
                </a:moveTo>
                <a:lnTo>
                  <a:pt x="10318" y="585"/>
                </a:lnTo>
                <a:lnTo>
                  <a:pt x="13432" y="755"/>
                </a:lnTo>
                <a:lnTo>
                  <a:pt x="14138" y="779"/>
                </a:lnTo>
                <a:lnTo>
                  <a:pt x="14844" y="804"/>
                </a:lnTo>
                <a:lnTo>
                  <a:pt x="16279" y="779"/>
                </a:lnTo>
                <a:lnTo>
                  <a:pt x="17034" y="755"/>
                </a:lnTo>
                <a:lnTo>
                  <a:pt x="17034" y="755"/>
                </a:lnTo>
                <a:lnTo>
                  <a:pt x="16912" y="852"/>
                </a:lnTo>
                <a:lnTo>
                  <a:pt x="16790" y="950"/>
                </a:lnTo>
                <a:lnTo>
                  <a:pt x="16790" y="998"/>
                </a:lnTo>
                <a:lnTo>
                  <a:pt x="16790" y="1023"/>
                </a:lnTo>
                <a:lnTo>
                  <a:pt x="16815" y="1047"/>
                </a:lnTo>
                <a:lnTo>
                  <a:pt x="16863" y="1047"/>
                </a:lnTo>
                <a:lnTo>
                  <a:pt x="17131" y="901"/>
                </a:lnTo>
                <a:lnTo>
                  <a:pt x="17399" y="755"/>
                </a:lnTo>
                <a:lnTo>
                  <a:pt x="17837" y="779"/>
                </a:lnTo>
                <a:lnTo>
                  <a:pt x="17593" y="925"/>
                </a:lnTo>
                <a:lnTo>
                  <a:pt x="17399" y="1071"/>
                </a:lnTo>
                <a:lnTo>
                  <a:pt x="17228" y="1217"/>
                </a:lnTo>
                <a:lnTo>
                  <a:pt x="17082" y="1412"/>
                </a:lnTo>
                <a:lnTo>
                  <a:pt x="17034" y="1509"/>
                </a:lnTo>
                <a:lnTo>
                  <a:pt x="17009" y="1631"/>
                </a:lnTo>
                <a:lnTo>
                  <a:pt x="16060" y="1558"/>
                </a:lnTo>
                <a:lnTo>
                  <a:pt x="15111" y="1509"/>
                </a:lnTo>
                <a:lnTo>
                  <a:pt x="14162" y="1461"/>
                </a:lnTo>
                <a:lnTo>
                  <a:pt x="13238" y="1461"/>
                </a:lnTo>
                <a:lnTo>
                  <a:pt x="11340" y="1485"/>
                </a:lnTo>
                <a:lnTo>
                  <a:pt x="9466" y="1558"/>
                </a:lnTo>
                <a:lnTo>
                  <a:pt x="7495" y="1631"/>
                </a:lnTo>
                <a:lnTo>
                  <a:pt x="5549" y="1655"/>
                </a:lnTo>
                <a:lnTo>
                  <a:pt x="4527" y="1631"/>
                </a:lnTo>
                <a:lnTo>
                  <a:pt x="3505" y="1607"/>
                </a:lnTo>
                <a:lnTo>
                  <a:pt x="3140" y="1558"/>
                </a:lnTo>
                <a:lnTo>
                  <a:pt x="2726" y="1509"/>
                </a:lnTo>
                <a:lnTo>
                  <a:pt x="2312" y="1509"/>
                </a:lnTo>
                <a:lnTo>
                  <a:pt x="2118" y="1534"/>
                </a:lnTo>
                <a:lnTo>
                  <a:pt x="1948" y="1582"/>
                </a:lnTo>
                <a:lnTo>
                  <a:pt x="1899" y="1607"/>
                </a:lnTo>
                <a:lnTo>
                  <a:pt x="1850" y="1631"/>
                </a:lnTo>
                <a:lnTo>
                  <a:pt x="1850" y="1704"/>
                </a:lnTo>
                <a:lnTo>
                  <a:pt x="1850" y="1777"/>
                </a:lnTo>
                <a:lnTo>
                  <a:pt x="1899" y="1826"/>
                </a:lnTo>
                <a:lnTo>
                  <a:pt x="1850" y="1947"/>
                </a:lnTo>
                <a:lnTo>
                  <a:pt x="1802" y="2069"/>
                </a:lnTo>
                <a:lnTo>
                  <a:pt x="1777" y="2215"/>
                </a:lnTo>
                <a:lnTo>
                  <a:pt x="1753" y="2337"/>
                </a:lnTo>
                <a:lnTo>
                  <a:pt x="1753" y="2604"/>
                </a:lnTo>
                <a:lnTo>
                  <a:pt x="1753" y="2896"/>
                </a:lnTo>
                <a:lnTo>
                  <a:pt x="1753" y="4527"/>
                </a:lnTo>
                <a:lnTo>
                  <a:pt x="1802" y="6181"/>
                </a:lnTo>
                <a:lnTo>
                  <a:pt x="1826" y="7009"/>
                </a:lnTo>
                <a:lnTo>
                  <a:pt x="1826" y="7836"/>
                </a:lnTo>
                <a:lnTo>
                  <a:pt x="1875" y="9223"/>
                </a:lnTo>
                <a:lnTo>
                  <a:pt x="1875" y="9904"/>
                </a:lnTo>
                <a:lnTo>
                  <a:pt x="1875" y="10585"/>
                </a:lnTo>
                <a:lnTo>
                  <a:pt x="1850" y="11048"/>
                </a:lnTo>
                <a:lnTo>
                  <a:pt x="1826" y="11583"/>
                </a:lnTo>
                <a:lnTo>
                  <a:pt x="1826" y="11851"/>
                </a:lnTo>
                <a:lnTo>
                  <a:pt x="1875" y="12094"/>
                </a:lnTo>
                <a:lnTo>
                  <a:pt x="1948" y="12337"/>
                </a:lnTo>
                <a:lnTo>
                  <a:pt x="2045" y="12532"/>
                </a:lnTo>
                <a:lnTo>
                  <a:pt x="2118" y="12605"/>
                </a:lnTo>
                <a:lnTo>
                  <a:pt x="2215" y="12654"/>
                </a:lnTo>
                <a:lnTo>
                  <a:pt x="2312" y="12629"/>
                </a:lnTo>
                <a:lnTo>
                  <a:pt x="2385" y="12581"/>
                </a:lnTo>
                <a:lnTo>
                  <a:pt x="2677" y="12654"/>
                </a:lnTo>
                <a:lnTo>
                  <a:pt x="2969" y="12678"/>
                </a:lnTo>
                <a:lnTo>
                  <a:pt x="3553" y="12775"/>
                </a:lnTo>
                <a:lnTo>
                  <a:pt x="4040" y="12824"/>
                </a:lnTo>
                <a:lnTo>
                  <a:pt x="4502" y="12873"/>
                </a:lnTo>
                <a:lnTo>
                  <a:pt x="5427" y="12873"/>
                </a:lnTo>
                <a:lnTo>
                  <a:pt x="6449" y="12848"/>
                </a:lnTo>
                <a:lnTo>
                  <a:pt x="7495" y="12800"/>
                </a:lnTo>
                <a:lnTo>
                  <a:pt x="8517" y="12751"/>
                </a:lnTo>
                <a:lnTo>
                  <a:pt x="9539" y="12727"/>
                </a:lnTo>
                <a:lnTo>
                  <a:pt x="17277" y="12727"/>
                </a:lnTo>
                <a:lnTo>
                  <a:pt x="17350" y="12775"/>
                </a:lnTo>
                <a:lnTo>
                  <a:pt x="17496" y="12775"/>
                </a:lnTo>
                <a:lnTo>
                  <a:pt x="17569" y="12727"/>
                </a:lnTo>
                <a:lnTo>
                  <a:pt x="17715" y="12727"/>
                </a:lnTo>
                <a:lnTo>
                  <a:pt x="17569" y="12824"/>
                </a:lnTo>
                <a:lnTo>
                  <a:pt x="17423" y="12946"/>
                </a:lnTo>
                <a:lnTo>
                  <a:pt x="17301" y="13092"/>
                </a:lnTo>
                <a:lnTo>
                  <a:pt x="17180" y="13238"/>
                </a:lnTo>
                <a:lnTo>
                  <a:pt x="17180" y="13262"/>
                </a:lnTo>
                <a:lnTo>
                  <a:pt x="17180" y="13286"/>
                </a:lnTo>
                <a:lnTo>
                  <a:pt x="17204" y="13311"/>
                </a:lnTo>
                <a:lnTo>
                  <a:pt x="17253" y="13311"/>
                </a:lnTo>
                <a:lnTo>
                  <a:pt x="17472" y="13262"/>
                </a:lnTo>
                <a:lnTo>
                  <a:pt x="17666" y="13189"/>
                </a:lnTo>
                <a:lnTo>
                  <a:pt x="18055" y="12994"/>
                </a:lnTo>
                <a:lnTo>
                  <a:pt x="18347" y="12848"/>
                </a:lnTo>
                <a:lnTo>
                  <a:pt x="18615" y="12727"/>
                </a:lnTo>
                <a:lnTo>
                  <a:pt x="18664" y="12946"/>
                </a:lnTo>
                <a:lnTo>
                  <a:pt x="18396" y="13092"/>
                </a:lnTo>
                <a:lnTo>
                  <a:pt x="17982" y="13335"/>
                </a:lnTo>
                <a:lnTo>
                  <a:pt x="17593" y="13603"/>
                </a:lnTo>
                <a:lnTo>
                  <a:pt x="17545" y="13627"/>
                </a:lnTo>
                <a:lnTo>
                  <a:pt x="17545" y="13676"/>
                </a:lnTo>
                <a:lnTo>
                  <a:pt x="17569" y="13700"/>
                </a:lnTo>
                <a:lnTo>
                  <a:pt x="17618" y="13724"/>
                </a:lnTo>
                <a:lnTo>
                  <a:pt x="17861" y="13700"/>
                </a:lnTo>
                <a:lnTo>
                  <a:pt x="18080" y="13651"/>
                </a:lnTo>
                <a:lnTo>
                  <a:pt x="18274" y="13578"/>
                </a:lnTo>
                <a:lnTo>
                  <a:pt x="18493" y="13457"/>
                </a:lnTo>
                <a:lnTo>
                  <a:pt x="18712" y="13335"/>
                </a:lnTo>
                <a:lnTo>
                  <a:pt x="18785" y="13724"/>
                </a:lnTo>
                <a:lnTo>
                  <a:pt x="18250" y="13773"/>
                </a:lnTo>
                <a:lnTo>
                  <a:pt x="17739" y="13797"/>
                </a:lnTo>
                <a:lnTo>
                  <a:pt x="17204" y="13773"/>
                </a:lnTo>
                <a:lnTo>
                  <a:pt x="16669" y="13724"/>
                </a:lnTo>
                <a:lnTo>
                  <a:pt x="15622" y="13603"/>
                </a:lnTo>
                <a:lnTo>
                  <a:pt x="15087" y="13554"/>
                </a:lnTo>
                <a:lnTo>
                  <a:pt x="14576" y="13530"/>
                </a:lnTo>
                <a:lnTo>
                  <a:pt x="12118" y="13530"/>
                </a:lnTo>
                <a:lnTo>
                  <a:pt x="9661" y="13554"/>
                </a:lnTo>
                <a:lnTo>
                  <a:pt x="8469" y="13578"/>
                </a:lnTo>
                <a:lnTo>
                  <a:pt x="7301" y="13627"/>
                </a:lnTo>
                <a:lnTo>
                  <a:pt x="4916" y="13773"/>
                </a:lnTo>
                <a:lnTo>
                  <a:pt x="3772" y="13822"/>
                </a:lnTo>
                <a:lnTo>
                  <a:pt x="2629" y="13846"/>
                </a:lnTo>
                <a:lnTo>
                  <a:pt x="2020" y="13822"/>
                </a:lnTo>
                <a:lnTo>
                  <a:pt x="1412" y="13797"/>
                </a:lnTo>
                <a:lnTo>
                  <a:pt x="1145" y="13773"/>
                </a:lnTo>
                <a:lnTo>
                  <a:pt x="853" y="13749"/>
                </a:lnTo>
                <a:lnTo>
                  <a:pt x="853" y="13724"/>
                </a:lnTo>
                <a:lnTo>
                  <a:pt x="731" y="13408"/>
                </a:lnTo>
                <a:lnTo>
                  <a:pt x="658" y="13092"/>
                </a:lnTo>
                <a:lnTo>
                  <a:pt x="585" y="12775"/>
                </a:lnTo>
                <a:lnTo>
                  <a:pt x="561" y="12435"/>
                </a:lnTo>
                <a:lnTo>
                  <a:pt x="561" y="11753"/>
                </a:lnTo>
                <a:lnTo>
                  <a:pt x="561" y="11121"/>
                </a:lnTo>
                <a:lnTo>
                  <a:pt x="561" y="9320"/>
                </a:lnTo>
                <a:lnTo>
                  <a:pt x="561" y="8420"/>
                </a:lnTo>
                <a:lnTo>
                  <a:pt x="585" y="7495"/>
                </a:lnTo>
                <a:lnTo>
                  <a:pt x="658" y="5792"/>
                </a:lnTo>
                <a:lnTo>
                  <a:pt x="731" y="4064"/>
                </a:lnTo>
                <a:lnTo>
                  <a:pt x="755" y="3188"/>
                </a:lnTo>
                <a:lnTo>
                  <a:pt x="755" y="2337"/>
                </a:lnTo>
                <a:lnTo>
                  <a:pt x="731" y="1485"/>
                </a:lnTo>
                <a:lnTo>
                  <a:pt x="707" y="609"/>
                </a:lnTo>
                <a:lnTo>
                  <a:pt x="804" y="682"/>
                </a:lnTo>
                <a:lnTo>
                  <a:pt x="950" y="755"/>
                </a:lnTo>
                <a:lnTo>
                  <a:pt x="1072" y="804"/>
                </a:lnTo>
                <a:lnTo>
                  <a:pt x="1242" y="852"/>
                </a:lnTo>
                <a:lnTo>
                  <a:pt x="1583" y="901"/>
                </a:lnTo>
                <a:lnTo>
                  <a:pt x="1948" y="925"/>
                </a:lnTo>
                <a:lnTo>
                  <a:pt x="2312" y="901"/>
                </a:lnTo>
                <a:lnTo>
                  <a:pt x="2653" y="901"/>
                </a:lnTo>
                <a:lnTo>
                  <a:pt x="3164" y="852"/>
                </a:lnTo>
                <a:lnTo>
                  <a:pt x="4162" y="755"/>
                </a:lnTo>
                <a:lnTo>
                  <a:pt x="5184" y="633"/>
                </a:lnTo>
                <a:lnTo>
                  <a:pt x="6181" y="560"/>
                </a:lnTo>
                <a:lnTo>
                  <a:pt x="6692" y="512"/>
                </a:lnTo>
                <a:close/>
                <a:moveTo>
                  <a:pt x="11096" y="14016"/>
                </a:moveTo>
                <a:lnTo>
                  <a:pt x="11096" y="14187"/>
                </a:lnTo>
                <a:lnTo>
                  <a:pt x="10926" y="14260"/>
                </a:lnTo>
                <a:lnTo>
                  <a:pt x="10780" y="14357"/>
                </a:lnTo>
                <a:lnTo>
                  <a:pt x="10488" y="14552"/>
                </a:lnTo>
                <a:lnTo>
                  <a:pt x="10293" y="14698"/>
                </a:lnTo>
                <a:lnTo>
                  <a:pt x="10123" y="14868"/>
                </a:lnTo>
                <a:lnTo>
                  <a:pt x="9953" y="15038"/>
                </a:lnTo>
                <a:lnTo>
                  <a:pt x="9807" y="15233"/>
                </a:lnTo>
                <a:lnTo>
                  <a:pt x="9807" y="15282"/>
                </a:lnTo>
                <a:lnTo>
                  <a:pt x="9831" y="15330"/>
                </a:lnTo>
                <a:lnTo>
                  <a:pt x="9856" y="15379"/>
                </a:lnTo>
                <a:lnTo>
                  <a:pt x="9929" y="15379"/>
                </a:lnTo>
                <a:lnTo>
                  <a:pt x="10099" y="15282"/>
                </a:lnTo>
                <a:lnTo>
                  <a:pt x="10245" y="15184"/>
                </a:lnTo>
                <a:lnTo>
                  <a:pt x="10537" y="14941"/>
                </a:lnTo>
                <a:lnTo>
                  <a:pt x="10804" y="14771"/>
                </a:lnTo>
                <a:lnTo>
                  <a:pt x="11072" y="14600"/>
                </a:lnTo>
                <a:lnTo>
                  <a:pt x="11072" y="14600"/>
                </a:lnTo>
                <a:lnTo>
                  <a:pt x="11048" y="15087"/>
                </a:lnTo>
                <a:lnTo>
                  <a:pt x="10926" y="15136"/>
                </a:lnTo>
                <a:lnTo>
                  <a:pt x="10804" y="15209"/>
                </a:lnTo>
                <a:lnTo>
                  <a:pt x="10585" y="15330"/>
                </a:lnTo>
                <a:lnTo>
                  <a:pt x="10439" y="15403"/>
                </a:lnTo>
                <a:lnTo>
                  <a:pt x="10269" y="15525"/>
                </a:lnTo>
                <a:lnTo>
                  <a:pt x="10123" y="15647"/>
                </a:lnTo>
                <a:lnTo>
                  <a:pt x="10074" y="15695"/>
                </a:lnTo>
                <a:lnTo>
                  <a:pt x="10050" y="15793"/>
                </a:lnTo>
                <a:lnTo>
                  <a:pt x="10050" y="15817"/>
                </a:lnTo>
                <a:lnTo>
                  <a:pt x="10074" y="15841"/>
                </a:lnTo>
                <a:lnTo>
                  <a:pt x="10245" y="15841"/>
                </a:lnTo>
                <a:lnTo>
                  <a:pt x="10391" y="15817"/>
                </a:lnTo>
                <a:lnTo>
                  <a:pt x="10683" y="15671"/>
                </a:lnTo>
                <a:lnTo>
                  <a:pt x="11023" y="15501"/>
                </a:lnTo>
                <a:lnTo>
                  <a:pt x="10999" y="15841"/>
                </a:lnTo>
                <a:lnTo>
                  <a:pt x="10756" y="15987"/>
                </a:lnTo>
                <a:lnTo>
                  <a:pt x="10610" y="16085"/>
                </a:lnTo>
                <a:lnTo>
                  <a:pt x="10464" y="16206"/>
                </a:lnTo>
                <a:lnTo>
                  <a:pt x="10342" y="16352"/>
                </a:lnTo>
                <a:lnTo>
                  <a:pt x="10196" y="16474"/>
                </a:lnTo>
                <a:lnTo>
                  <a:pt x="10172" y="16498"/>
                </a:lnTo>
                <a:lnTo>
                  <a:pt x="10172" y="16522"/>
                </a:lnTo>
                <a:lnTo>
                  <a:pt x="10196" y="16547"/>
                </a:lnTo>
                <a:lnTo>
                  <a:pt x="10245" y="16547"/>
                </a:lnTo>
                <a:lnTo>
                  <a:pt x="10537" y="16425"/>
                </a:lnTo>
                <a:lnTo>
                  <a:pt x="10804" y="16303"/>
                </a:lnTo>
                <a:lnTo>
                  <a:pt x="10975" y="16230"/>
                </a:lnTo>
                <a:lnTo>
                  <a:pt x="10975" y="16449"/>
                </a:lnTo>
                <a:lnTo>
                  <a:pt x="10902" y="16474"/>
                </a:lnTo>
                <a:lnTo>
                  <a:pt x="10756" y="16547"/>
                </a:lnTo>
                <a:lnTo>
                  <a:pt x="10634" y="16620"/>
                </a:lnTo>
                <a:lnTo>
                  <a:pt x="10415" y="16814"/>
                </a:lnTo>
                <a:lnTo>
                  <a:pt x="10391" y="16863"/>
                </a:lnTo>
                <a:lnTo>
                  <a:pt x="10391" y="16887"/>
                </a:lnTo>
                <a:lnTo>
                  <a:pt x="10391" y="16960"/>
                </a:lnTo>
                <a:lnTo>
                  <a:pt x="10464" y="16985"/>
                </a:lnTo>
                <a:lnTo>
                  <a:pt x="10537" y="16985"/>
                </a:lnTo>
                <a:lnTo>
                  <a:pt x="10780" y="16887"/>
                </a:lnTo>
                <a:lnTo>
                  <a:pt x="11023" y="16790"/>
                </a:lnTo>
                <a:lnTo>
                  <a:pt x="11048" y="16887"/>
                </a:lnTo>
                <a:lnTo>
                  <a:pt x="10926" y="16960"/>
                </a:lnTo>
                <a:lnTo>
                  <a:pt x="10829" y="17058"/>
                </a:lnTo>
                <a:lnTo>
                  <a:pt x="10585" y="17252"/>
                </a:lnTo>
                <a:lnTo>
                  <a:pt x="10561" y="17277"/>
                </a:lnTo>
                <a:lnTo>
                  <a:pt x="10561" y="17301"/>
                </a:lnTo>
                <a:lnTo>
                  <a:pt x="10585" y="17325"/>
                </a:lnTo>
                <a:lnTo>
                  <a:pt x="10610" y="17325"/>
                </a:lnTo>
                <a:lnTo>
                  <a:pt x="10780" y="17301"/>
                </a:lnTo>
                <a:lnTo>
                  <a:pt x="10950" y="17252"/>
                </a:lnTo>
                <a:lnTo>
                  <a:pt x="11096" y="17179"/>
                </a:lnTo>
                <a:lnTo>
                  <a:pt x="11242" y="17082"/>
                </a:lnTo>
                <a:lnTo>
                  <a:pt x="11388" y="17155"/>
                </a:lnTo>
                <a:lnTo>
                  <a:pt x="11534" y="17179"/>
                </a:lnTo>
                <a:lnTo>
                  <a:pt x="11705" y="17204"/>
                </a:lnTo>
                <a:lnTo>
                  <a:pt x="11875" y="17204"/>
                </a:lnTo>
                <a:lnTo>
                  <a:pt x="12216" y="17179"/>
                </a:lnTo>
                <a:lnTo>
                  <a:pt x="12508" y="17155"/>
                </a:lnTo>
                <a:lnTo>
                  <a:pt x="12897" y="17179"/>
                </a:lnTo>
                <a:lnTo>
                  <a:pt x="13067" y="17179"/>
                </a:lnTo>
                <a:lnTo>
                  <a:pt x="13262" y="17228"/>
                </a:lnTo>
                <a:lnTo>
                  <a:pt x="13432" y="17277"/>
                </a:lnTo>
                <a:lnTo>
                  <a:pt x="13554" y="17374"/>
                </a:lnTo>
                <a:lnTo>
                  <a:pt x="13676" y="17496"/>
                </a:lnTo>
                <a:lnTo>
                  <a:pt x="13773" y="17617"/>
                </a:lnTo>
                <a:lnTo>
                  <a:pt x="13530" y="17593"/>
                </a:lnTo>
                <a:lnTo>
                  <a:pt x="12556" y="17593"/>
                </a:lnTo>
                <a:lnTo>
                  <a:pt x="11826" y="17642"/>
                </a:lnTo>
                <a:lnTo>
                  <a:pt x="10366" y="17715"/>
                </a:lnTo>
                <a:lnTo>
                  <a:pt x="9637" y="17739"/>
                </a:lnTo>
                <a:lnTo>
                  <a:pt x="8907" y="17763"/>
                </a:lnTo>
                <a:lnTo>
                  <a:pt x="7763" y="17788"/>
                </a:lnTo>
                <a:lnTo>
                  <a:pt x="6644" y="17788"/>
                </a:lnTo>
                <a:lnTo>
                  <a:pt x="6181" y="17739"/>
                </a:lnTo>
                <a:lnTo>
                  <a:pt x="5816" y="17715"/>
                </a:lnTo>
                <a:lnTo>
                  <a:pt x="5500" y="17690"/>
                </a:lnTo>
                <a:lnTo>
                  <a:pt x="5597" y="17544"/>
                </a:lnTo>
                <a:lnTo>
                  <a:pt x="5743" y="17447"/>
                </a:lnTo>
                <a:lnTo>
                  <a:pt x="5865" y="17350"/>
                </a:lnTo>
                <a:lnTo>
                  <a:pt x="6035" y="17277"/>
                </a:lnTo>
                <a:lnTo>
                  <a:pt x="6206" y="17228"/>
                </a:lnTo>
                <a:lnTo>
                  <a:pt x="6376" y="17179"/>
                </a:lnTo>
                <a:lnTo>
                  <a:pt x="6765" y="17155"/>
                </a:lnTo>
                <a:lnTo>
                  <a:pt x="7057" y="17179"/>
                </a:lnTo>
                <a:lnTo>
                  <a:pt x="7374" y="17204"/>
                </a:lnTo>
                <a:lnTo>
                  <a:pt x="7544" y="17179"/>
                </a:lnTo>
                <a:lnTo>
                  <a:pt x="7690" y="17179"/>
                </a:lnTo>
                <a:lnTo>
                  <a:pt x="7836" y="17131"/>
                </a:lnTo>
                <a:lnTo>
                  <a:pt x="7958" y="17058"/>
                </a:lnTo>
                <a:lnTo>
                  <a:pt x="7982" y="17009"/>
                </a:lnTo>
                <a:lnTo>
                  <a:pt x="8055" y="17033"/>
                </a:lnTo>
                <a:lnTo>
                  <a:pt x="8128" y="17033"/>
                </a:lnTo>
                <a:lnTo>
                  <a:pt x="8177" y="17009"/>
                </a:lnTo>
                <a:lnTo>
                  <a:pt x="8225" y="16960"/>
                </a:lnTo>
                <a:lnTo>
                  <a:pt x="8274" y="16887"/>
                </a:lnTo>
                <a:lnTo>
                  <a:pt x="8298" y="16766"/>
                </a:lnTo>
                <a:lnTo>
                  <a:pt x="8298" y="16668"/>
                </a:lnTo>
                <a:lnTo>
                  <a:pt x="8298" y="16620"/>
                </a:lnTo>
                <a:lnTo>
                  <a:pt x="8274" y="16595"/>
                </a:lnTo>
                <a:lnTo>
                  <a:pt x="8298" y="16303"/>
                </a:lnTo>
                <a:lnTo>
                  <a:pt x="8298" y="15768"/>
                </a:lnTo>
                <a:lnTo>
                  <a:pt x="8298" y="15233"/>
                </a:lnTo>
                <a:lnTo>
                  <a:pt x="8298" y="14965"/>
                </a:lnTo>
                <a:lnTo>
                  <a:pt x="8323" y="14649"/>
                </a:lnTo>
                <a:lnTo>
                  <a:pt x="8323" y="14333"/>
                </a:lnTo>
                <a:lnTo>
                  <a:pt x="8323" y="14187"/>
                </a:lnTo>
                <a:lnTo>
                  <a:pt x="8298" y="14065"/>
                </a:lnTo>
                <a:lnTo>
                  <a:pt x="9101" y="14041"/>
                </a:lnTo>
                <a:lnTo>
                  <a:pt x="9101" y="14041"/>
                </a:lnTo>
                <a:lnTo>
                  <a:pt x="8980" y="14138"/>
                </a:lnTo>
                <a:lnTo>
                  <a:pt x="8834" y="14260"/>
                </a:lnTo>
                <a:lnTo>
                  <a:pt x="8688" y="14406"/>
                </a:lnTo>
                <a:lnTo>
                  <a:pt x="8663" y="14454"/>
                </a:lnTo>
                <a:lnTo>
                  <a:pt x="8639" y="14503"/>
                </a:lnTo>
                <a:lnTo>
                  <a:pt x="8615" y="14600"/>
                </a:lnTo>
                <a:lnTo>
                  <a:pt x="8615" y="14649"/>
                </a:lnTo>
                <a:lnTo>
                  <a:pt x="8639" y="14673"/>
                </a:lnTo>
                <a:lnTo>
                  <a:pt x="8761" y="14673"/>
                </a:lnTo>
                <a:lnTo>
                  <a:pt x="8858" y="14649"/>
                </a:lnTo>
                <a:lnTo>
                  <a:pt x="9028" y="14527"/>
                </a:lnTo>
                <a:lnTo>
                  <a:pt x="9199" y="14406"/>
                </a:lnTo>
                <a:lnTo>
                  <a:pt x="9466" y="14235"/>
                </a:lnTo>
                <a:lnTo>
                  <a:pt x="9710" y="14016"/>
                </a:lnTo>
                <a:lnTo>
                  <a:pt x="9953" y="14016"/>
                </a:lnTo>
                <a:lnTo>
                  <a:pt x="9734" y="14211"/>
                </a:lnTo>
                <a:lnTo>
                  <a:pt x="9539" y="14406"/>
                </a:lnTo>
                <a:lnTo>
                  <a:pt x="9345" y="14625"/>
                </a:lnTo>
                <a:lnTo>
                  <a:pt x="9199" y="14868"/>
                </a:lnTo>
                <a:lnTo>
                  <a:pt x="9199" y="14892"/>
                </a:lnTo>
                <a:lnTo>
                  <a:pt x="9199" y="14917"/>
                </a:lnTo>
                <a:lnTo>
                  <a:pt x="9223" y="14941"/>
                </a:lnTo>
                <a:lnTo>
                  <a:pt x="9272" y="14941"/>
                </a:lnTo>
                <a:lnTo>
                  <a:pt x="9393" y="14892"/>
                </a:lnTo>
                <a:lnTo>
                  <a:pt x="9515" y="14844"/>
                </a:lnTo>
                <a:lnTo>
                  <a:pt x="9758" y="14698"/>
                </a:lnTo>
                <a:lnTo>
                  <a:pt x="10196" y="14357"/>
                </a:lnTo>
                <a:lnTo>
                  <a:pt x="10464" y="14235"/>
                </a:lnTo>
                <a:lnTo>
                  <a:pt x="10658" y="14138"/>
                </a:lnTo>
                <a:lnTo>
                  <a:pt x="10804" y="14016"/>
                </a:lnTo>
                <a:close/>
                <a:moveTo>
                  <a:pt x="6936" y="1"/>
                </a:moveTo>
                <a:lnTo>
                  <a:pt x="5914" y="74"/>
                </a:lnTo>
                <a:lnTo>
                  <a:pt x="4892" y="147"/>
                </a:lnTo>
                <a:lnTo>
                  <a:pt x="3870" y="268"/>
                </a:lnTo>
                <a:lnTo>
                  <a:pt x="2945" y="366"/>
                </a:lnTo>
                <a:lnTo>
                  <a:pt x="2483" y="390"/>
                </a:lnTo>
                <a:lnTo>
                  <a:pt x="1680" y="390"/>
                </a:lnTo>
                <a:lnTo>
                  <a:pt x="1339" y="317"/>
                </a:lnTo>
                <a:lnTo>
                  <a:pt x="658" y="195"/>
                </a:lnTo>
                <a:lnTo>
                  <a:pt x="634" y="147"/>
                </a:lnTo>
                <a:lnTo>
                  <a:pt x="585" y="122"/>
                </a:lnTo>
                <a:lnTo>
                  <a:pt x="512" y="98"/>
                </a:lnTo>
                <a:lnTo>
                  <a:pt x="463" y="98"/>
                </a:lnTo>
                <a:lnTo>
                  <a:pt x="390" y="122"/>
                </a:lnTo>
                <a:lnTo>
                  <a:pt x="342" y="147"/>
                </a:lnTo>
                <a:lnTo>
                  <a:pt x="317" y="220"/>
                </a:lnTo>
                <a:lnTo>
                  <a:pt x="293" y="293"/>
                </a:lnTo>
                <a:lnTo>
                  <a:pt x="244" y="1169"/>
                </a:lnTo>
                <a:lnTo>
                  <a:pt x="220" y="2069"/>
                </a:lnTo>
                <a:lnTo>
                  <a:pt x="196" y="3821"/>
                </a:lnTo>
                <a:lnTo>
                  <a:pt x="171" y="4794"/>
                </a:lnTo>
                <a:lnTo>
                  <a:pt x="123" y="5768"/>
                </a:lnTo>
                <a:lnTo>
                  <a:pt x="25" y="7690"/>
                </a:lnTo>
                <a:lnTo>
                  <a:pt x="1" y="8614"/>
                </a:lnTo>
                <a:lnTo>
                  <a:pt x="1" y="9539"/>
                </a:lnTo>
                <a:lnTo>
                  <a:pt x="25" y="11364"/>
                </a:lnTo>
                <a:lnTo>
                  <a:pt x="1" y="11997"/>
                </a:lnTo>
                <a:lnTo>
                  <a:pt x="1" y="12362"/>
                </a:lnTo>
                <a:lnTo>
                  <a:pt x="25" y="12702"/>
                </a:lnTo>
                <a:lnTo>
                  <a:pt x="50" y="13067"/>
                </a:lnTo>
                <a:lnTo>
                  <a:pt x="123" y="13408"/>
                </a:lnTo>
                <a:lnTo>
                  <a:pt x="244" y="13700"/>
                </a:lnTo>
                <a:lnTo>
                  <a:pt x="317" y="13846"/>
                </a:lnTo>
                <a:lnTo>
                  <a:pt x="390" y="13968"/>
                </a:lnTo>
                <a:lnTo>
                  <a:pt x="463" y="14065"/>
                </a:lnTo>
                <a:lnTo>
                  <a:pt x="561" y="14089"/>
                </a:lnTo>
                <a:lnTo>
                  <a:pt x="634" y="14089"/>
                </a:lnTo>
                <a:lnTo>
                  <a:pt x="731" y="14065"/>
                </a:lnTo>
                <a:lnTo>
                  <a:pt x="901" y="14138"/>
                </a:lnTo>
                <a:lnTo>
                  <a:pt x="1072" y="14162"/>
                </a:lnTo>
                <a:lnTo>
                  <a:pt x="1412" y="14211"/>
                </a:lnTo>
                <a:lnTo>
                  <a:pt x="2093" y="14260"/>
                </a:lnTo>
                <a:lnTo>
                  <a:pt x="2726" y="14308"/>
                </a:lnTo>
                <a:lnTo>
                  <a:pt x="3334" y="14308"/>
                </a:lnTo>
                <a:lnTo>
                  <a:pt x="3943" y="14284"/>
                </a:lnTo>
                <a:lnTo>
                  <a:pt x="4551" y="14260"/>
                </a:lnTo>
                <a:lnTo>
                  <a:pt x="7958" y="14089"/>
                </a:lnTo>
                <a:lnTo>
                  <a:pt x="7958" y="14089"/>
                </a:lnTo>
                <a:lnTo>
                  <a:pt x="7909" y="14211"/>
                </a:lnTo>
                <a:lnTo>
                  <a:pt x="7885" y="14357"/>
                </a:lnTo>
                <a:lnTo>
                  <a:pt x="7860" y="14673"/>
                </a:lnTo>
                <a:lnTo>
                  <a:pt x="7860" y="15233"/>
                </a:lnTo>
                <a:lnTo>
                  <a:pt x="7860" y="15768"/>
                </a:lnTo>
                <a:lnTo>
                  <a:pt x="7836" y="16303"/>
                </a:lnTo>
                <a:lnTo>
                  <a:pt x="7812" y="16547"/>
                </a:lnTo>
                <a:lnTo>
                  <a:pt x="7812" y="16668"/>
                </a:lnTo>
                <a:lnTo>
                  <a:pt x="7812" y="16790"/>
                </a:lnTo>
                <a:lnTo>
                  <a:pt x="7666" y="16741"/>
                </a:lnTo>
                <a:lnTo>
                  <a:pt x="7471" y="16693"/>
                </a:lnTo>
                <a:lnTo>
                  <a:pt x="7276" y="16693"/>
                </a:lnTo>
                <a:lnTo>
                  <a:pt x="7057" y="16668"/>
                </a:lnTo>
                <a:lnTo>
                  <a:pt x="6644" y="16693"/>
                </a:lnTo>
                <a:lnTo>
                  <a:pt x="6303" y="16741"/>
                </a:lnTo>
                <a:lnTo>
                  <a:pt x="6060" y="16790"/>
                </a:lnTo>
                <a:lnTo>
                  <a:pt x="5841" y="16863"/>
                </a:lnTo>
                <a:lnTo>
                  <a:pt x="5646" y="16936"/>
                </a:lnTo>
                <a:lnTo>
                  <a:pt x="5451" y="17058"/>
                </a:lnTo>
                <a:lnTo>
                  <a:pt x="5281" y="17204"/>
                </a:lnTo>
                <a:lnTo>
                  <a:pt x="5135" y="17374"/>
                </a:lnTo>
                <a:lnTo>
                  <a:pt x="5038" y="17569"/>
                </a:lnTo>
                <a:lnTo>
                  <a:pt x="4940" y="17812"/>
                </a:lnTo>
                <a:lnTo>
                  <a:pt x="4940" y="17885"/>
                </a:lnTo>
                <a:lnTo>
                  <a:pt x="4940" y="17958"/>
                </a:lnTo>
                <a:lnTo>
                  <a:pt x="4989" y="18031"/>
                </a:lnTo>
                <a:lnTo>
                  <a:pt x="5038" y="18055"/>
                </a:lnTo>
                <a:lnTo>
                  <a:pt x="5111" y="18080"/>
                </a:lnTo>
                <a:lnTo>
                  <a:pt x="5184" y="18080"/>
                </a:lnTo>
                <a:lnTo>
                  <a:pt x="5257" y="18055"/>
                </a:lnTo>
                <a:lnTo>
                  <a:pt x="5330" y="18007"/>
                </a:lnTo>
                <a:lnTo>
                  <a:pt x="5451" y="18080"/>
                </a:lnTo>
                <a:lnTo>
                  <a:pt x="5597" y="18128"/>
                </a:lnTo>
                <a:lnTo>
                  <a:pt x="5743" y="18177"/>
                </a:lnTo>
                <a:lnTo>
                  <a:pt x="5914" y="18201"/>
                </a:lnTo>
                <a:lnTo>
                  <a:pt x="6254" y="18226"/>
                </a:lnTo>
                <a:lnTo>
                  <a:pt x="6498" y="18226"/>
                </a:lnTo>
                <a:lnTo>
                  <a:pt x="7082" y="18250"/>
                </a:lnTo>
                <a:lnTo>
                  <a:pt x="7641" y="18250"/>
                </a:lnTo>
                <a:lnTo>
                  <a:pt x="8785" y="18226"/>
                </a:lnTo>
                <a:lnTo>
                  <a:pt x="10147" y="18201"/>
                </a:lnTo>
                <a:lnTo>
                  <a:pt x="11486" y="18128"/>
                </a:lnTo>
                <a:lnTo>
                  <a:pt x="12994" y="18080"/>
                </a:lnTo>
                <a:lnTo>
                  <a:pt x="13238" y="18080"/>
                </a:lnTo>
                <a:lnTo>
                  <a:pt x="13505" y="18104"/>
                </a:lnTo>
                <a:lnTo>
                  <a:pt x="13773" y="18080"/>
                </a:lnTo>
                <a:lnTo>
                  <a:pt x="13919" y="18080"/>
                </a:lnTo>
                <a:lnTo>
                  <a:pt x="14016" y="18031"/>
                </a:lnTo>
                <a:lnTo>
                  <a:pt x="14089" y="18080"/>
                </a:lnTo>
                <a:lnTo>
                  <a:pt x="14235" y="18080"/>
                </a:lnTo>
                <a:lnTo>
                  <a:pt x="14284" y="18055"/>
                </a:lnTo>
                <a:lnTo>
                  <a:pt x="14333" y="18007"/>
                </a:lnTo>
                <a:lnTo>
                  <a:pt x="14381" y="17958"/>
                </a:lnTo>
                <a:lnTo>
                  <a:pt x="14406" y="17885"/>
                </a:lnTo>
                <a:lnTo>
                  <a:pt x="14381" y="17812"/>
                </a:lnTo>
                <a:lnTo>
                  <a:pt x="14308" y="17569"/>
                </a:lnTo>
                <a:lnTo>
                  <a:pt x="14211" y="17374"/>
                </a:lnTo>
                <a:lnTo>
                  <a:pt x="14065" y="17179"/>
                </a:lnTo>
                <a:lnTo>
                  <a:pt x="13895" y="17033"/>
                </a:lnTo>
                <a:lnTo>
                  <a:pt x="13700" y="16912"/>
                </a:lnTo>
                <a:lnTo>
                  <a:pt x="13505" y="16814"/>
                </a:lnTo>
                <a:lnTo>
                  <a:pt x="13262" y="16741"/>
                </a:lnTo>
                <a:lnTo>
                  <a:pt x="13043" y="16693"/>
                </a:lnTo>
                <a:lnTo>
                  <a:pt x="12581" y="16693"/>
                </a:lnTo>
                <a:lnTo>
                  <a:pt x="12118" y="16766"/>
                </a:lnTo>
                <a:lnTo>
                  <a:pt x="11802" y="16790"/>
                </a:lnTo>
                <a:lnTo>
                  <a:pt x="11486" y="16814"/>
                </a:lnTo>
                <a:lnTo>
                  <a:pt x="11461" y="16620"/>
                </a:lnTo>
                <a:lnTo>
                  <a:pt x="11510" y="16571"/>
                </a:lnTo>
                <a:lnTo>
                  <a:pt x="11534" y="16498"/>
                </a:lnTo>
                <a:lnTo>
                  <a:pt x="11534" y="16449"/>
                </a:lnTo>
                <a:lnTo>
                  <a:pt x="11486" y="16425"/>
                </a:lnTo>
                <a:lnTo>
                  <a:pt x="11437" y="16401"/>
                </a:lnTo>
                <a:lnTo>
                  <a:pt x="11437" y="15939"/>
                </a:lnTo>
                <a:lnTo>
                  <a:pt x="11461" y="15501"/>
                </a:lnTo>
                <a:lnTo>
                  <a:pt x="11534" y="14746"/>
                </a:lnTo>
                <a:lnTo>
                  <a:pt x="11534" y="14381"/>
                </a:lnTo>
                <a:lnTo>
                  <a:pt x="11510" y="14187"/>
                </a:lnTo>
                <a:lnTo>
                  <a:pt x="11461" y="14016"/>
                </a:lnTo>
                <a:lnTo>
                  <a:pt x="14576" y="14016"/>
                </a:lnTo>
                <a:lnTo>
                  <a:pt x="15136" y="14041"/>
                </a:lnTo>
                <a:lnTo>
                  <a:pt x="15720" y="14089"/>
                </a:lnTo>
                <a:lnTo>
                  <a:pt x="16839" y="14211"/>
                </a:lnTo>
                <a:lnTo>
                  <a:pt x="17423" y="14260"/>
                </a:lnTo>
                <a:lnTo>
                  <a:pt x="17982" y="14260"/>
                </a:lnTo>
                <a:lnTo>
                  <a:pt x="18542" y="14235"/>
                </a:lnTo>
                <a:lnTo>
                  <a:pt x="18834" y="14211"/>
                </a:lnTo>
                <a:lnTo>
                  <a:pt x="19102" y="14138"/>
                </a:lnTo>
                <a:lnTo>
                  <a:pt x="19199" y="14114"/>
                </a:lnTo>
                <a:lnTo>
                  <a:pt x="19272" y="14041"/>
                </a:lnTo>
                <a:lnTo>
                  <a:pt x="19296" y="13968"/>
                </a:lnTo>
                <a:lnTo>
                  <a:pt x="19272" y="13870"/>
                </a:lnTo>
                <a:lnTo>
                  <a:pt x="19272" y="13773"/>
                </a:lnTo>
                <a:lnTo>
                  <a:pt x="19150" y="13043"/>
                </a:lnTo>
                <a:lnTo>
                  <a:pt x="19248" y="12921"/>
                </a:lnTo>
                <a:lnTo>
                  <a:pt x="19248" y="12873"/>
                </a:lnTo>
                <a:lnTo>
                  <a:pt x="19248" y="12824"/>
                </a:lnTo>
                <a:lnTo>
                  <a:pt x="19223" y="12800"/>
                </a:lnTo>
                <a:lnTo>
                  <a:pt x="19102" y="12800"/>
                </a:lnTo>
                <a:lnTo>
                  <a:pt x="19053" y="12337"/>
                </a:lnTo>
                <a:lnTo>
                  <a:pt x="19029" y="11875"/>
                </a:lnTo>
                <a:lnTo>
                  <a:pt x="18980" y="10926"/>
                </a:lnTo>
                <a:lnTo>
                  <a:pt x="18980" y="10001"/>
                </a:lnTo>
                <a:lnTo>
                  <a:pt x="19004" y="9052"/>
                </a:lnTo>
                <a:lnTo>
                  <a:pt x="19004" y="8955"/>
                </a:lnTo>
                <a:lnTo>
                  <a:pt x="19077" y="7203"/>
                </a:lnTo>
                <a:lnTo>
                  <a:pt x="19150" y="5549"/>
                </a:lnTo>
                <a:lnTo>
                  <a:pt x="19175" y="3894"/>
                </a:lnTo>
                <a:lnTo>
                  <a:pt x="19223" y="2385"/>
                </a:lnTo>
                <a:lnTo>
                  <a:pt x="19248" y="1607"/>
                </a:lnTo>
                <a:lnTo>
                  <a:pt x="19223" y="1242"/>
                </a:lnTo>
                <a:lnTo>
                  <a:pt x="19199" y="852"/>
                </a:lnTo>
                <a:lnTo>
                  <a:pt x="19248" y="804"/>
                </a:lnTo>
                <a:lnTo>
                  <a:pt x="19272" y="755"/>
                </a:lnTo>
                <a:lnTo>
                  <a:pt x="19296" y="682"/>
                </a:lnTo>
                <a:lnTo>
                  <a:pt x="19296" y="609"/>
                </a:lnTo>
                <a:lnTo>
                  <a:pt x="19272" y="560"/>
                </a:lnTo>
                <a:lnTo>
                  <a:pt x="19223" y="512"/>
                </a:lnTo>
                <a:lnTo>
                  <a:pt x="19175" y="463"/>
                </a:lnTo>
                <a:lnTo>
                  <a:pt x="19102" y="439"/>
                </a:lnTo>
                <a:lnTo>
                  <a:pt x="18493" y="317"/>
                </a:lnTo>
                <a:lnTo>
                  <a:pt x="17885" y="268"/>
                </a:lnTo>
                <a:lnTo>
                  <a:pt x="17277" y="244"/>
                </a:lnTo>
                <a:lnTo>
                  <a:pt x="16644" y="244"/>
                </a:lnTo>
                <a:lnTo>
                  <a:pt x="15403" y="293"/>
                </a:lnTo>
                <a:lnTo>
                  <a:pt x="14187" y="293"/>
                </a:lnTo>
                <a:lnTo>
                  <a:pt x="12629" y="220"/>
                </a:lnTo>
                <a:lnTo>
                  <a:pt x="11072" y="122"/>
                </a:lnTo>
                <a:lnTo>
                  <a:pt x="9515" y="49"/>
                </a:lnTo>
                <a:lnTo>
                  <a:pt x="7958" y="1"/>
                </a:lnTo>
                <a:close/>
              </a:path>
            </a:pathLst>
          </a:custGeom>
          <a:solidFill>
            <a:srgbClr val="0E00AB"/>
          </a:solidFill>
          <a:ln>
            <a:solidFill>
              <a:srgbClr val="0E00AB"/>
            </a:solidFill>
          </a:ln>
        </p:spPr>
        <p:txBody>
          <a:bodyPr lIns="121900" tIns="121900" rIns="121900" bIns="121900" anchor="ctr" anchorCtr="0">
            <a:noAutofit/>
          </a:bodyPr>
          <a:lstStyle/>
          <a:p>
            <a:endParaRPr sz="1867" dirty="0"/>
          </a:p>
        </p:txBody>
      </p:sp>
      <p:sp>
        <p:nvSpPr>
          <p:cNvPr id="9" name="Shape 108"/>
          <p:cNvSpPr txBox="1">
            <a:spLocks noGrp="1"/>
          </p:cNvSpPr>
          <p:nvPr>
            <p:ph type="body" idx="4294967295"/>
          </p:nvPr>
        </p:nvSpPr>
        <p:spPr>
          <a:xfrm>
            <a:off x="390770" y="4947886"/>
            <a:ext cx="9398124" cy="927033"/>
          </a:xfrm>
          <a:prstGeom prst="rect">
            <a:avLst/>
          </a:prstGeom>
          <a:solidFill>
            <a:schemeClr val="bg1"/>
          </a:solidFill>
        </p:spPr>
        <p:txBody>
          <a:bodyPr spcFirstLastPara="1" wrap="square" lIns="121900" tIns="121900" rIns="121900" bIns="121900" anchor="t" anchorCtr="0">
            <a:noAutofit/>
          </a:bodyPr>
          <a:lstStyle/>
          <a:p>
            <a:pPr>
              <a:buNone/>
            </a:pPr>
            <a:r>
              <a:rPr lang="en" sz="2667" dirty="0">
                <a:latin typeface="+mn-lt"/>
              </a:rPr>
              <a:t>Teachers will take attendance and maintain records of work that is submitted by each student. Student progress will be documented either in the IEP progress report or the local CLUE progress report.</a:t>
            </a:r>
          </a:p>
        </p:txBody>
      </p:sp>
      <p:sp>
        <p:nvSpPr>
          <p:cNvPr id="6" name="Rounded Rectangle 5"/>
          <p:cNvSpPr/>
          <p:nvPr/>
        </p:nvSpPr>
        <p:spPr>
          <a:xfrm>
            <a:off x="9468465" y="5397910"/>
            <a:ext cx="2068108" cy="146009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2739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7" name="TextBox 6"/>
          <p:cNvSpPr txBox="1"/>
          <p:nvPr/>
        </p:nvSpPr>
        <p:spPr>
          <a:xfrm>
            <a:off x="607863" y="294256"/>
            <a:ext cx="10809941" cy="2267608"/>
          </a:xfrm>
          <a:prstGeom prst="rect">
            <a:avLst/>
          </a:prstGeom>
          <a:noFill/>
        </p:spPr>
        <p:txBody>
          <a:bodyPr wrap="square" rtlCol="0">
            <a:spAutoFit/>
          </a:bodyPr>
          <a:lstStyle/>
          <a:p>
            <a:r>
              <a:rPr lang="en-US" sz="4400" b="1" dirty="0">
                <a:solidFill>
                  <a:schemeClr val="tx1"/>
                </a:solidFill>
                <a:latin typeface="Calibri" panose="020F0502020204030204" pitchFamily="34" charset="0"/>
                <a:cs typeface="Calibri" panose="020F0502020204030204" pitchFamily="34" charset="0"/>
              </a:rPr>
              <a:t>Gifted IEP Meetings</a:t>
            </a:r>
          </a:p>
          <a:p>
            <a:endParaRPr lang="en-US" sz="1867" dirty="0">
              <a:solidFill>
                <a:schemeClr val="tx1"/>
              </a:solidFill>
            </a:endParaRPr>
          </a:p>
          <a:p>
            <a:r>
              <a:rPr lang="en-US" sz="2667" dirty="0">
                <a:solidFill>
                  <a:schemeClr val="tx1"/>
                </a:solidFill>
              </a:rPr>
              <a:t>Any parent may request an IEP meeting at any time. Parents of CLUE students who do not have an IEP may also request a meeting with teachers at any time.</a:t>
            </a:r>
          </a:p>
        </p:txBody>
      </p:sp>
      <p:pic>
        <p:nvPicPr>
          <p:cNvPr id="8" name="Picture 7" descr="Lessons learned from hosting a virtual conference – Agile ..."/>
          <p:cNvPicPr>
            <a:picLocks noChangeAspect="1"/>
          </p:cNvPicPr>
          <p:nvPr/>
        </p:nvPicPr>
        <p:blipFill>
          <a:blip r:embed="rId3"/>
          <a:stretch>
            <a:fillRect/>
          </a:stretch>
        </p:blipFill>
        <p:spPr>
          <a:xfrm>
            <a:off x="6477037" y="2480856"/>
            <a:ext cx="4727175" cy="2659036"/>
          </a:xfrm>
          <a:prstGeom prst="rect">
            <a:avLst/>
          </a:prstGeom>
        </p:spPr>
      </p:pic>
      <p:sp>
        <p:nvSpPr>
          <p:cNvPr id="9" name="TextBox 8"/>
          <p:cNvSpPr txBox="1"/>
          <p:nvPr/>
        </p:nvSpPr>
        <p:spPr>
          <a:xfrm>
            <a:off x="607863" y="3029495"/>
            <a:ext cx="5772469" cy="3375796"/>
          </a:xfrm>
          <a:prstGeom prst="rect">
            <a:avLst/>
          </a:prstGeom>
          <a:noFill/>
        </p:spPr>
        <p:txBody>
          <a:bodyPr wrap="square" rtlCol="0">
            <a:spAutoFit/>
          </a:bodyPr>
          <a:lstStyle/>
          <a:p>
            <a:r>
              <a:rPr lang="en-US" sz="2667" dirty="0">
                <a:solidFill>
                  <a:schemeClr val="tx1"/>
                </a:solidFill>
              </a:rPr>
              <a:t>Until further notice, all parent meetings are to be held virtually. CLUE teachers will support parents with providing an invitation with login information, keeping accurate meeting minutes, and sharing all documentation with parents in a follow-up email.</a:t>
            </a:r>
          </a:p>
        </p:txBody>
      </p:sp>
      <p:sp>
        <p:nvSpPr>
          <p:cNvPr id="5" name="Rounded Rectangle 4"/>
          <p:cNvSpPr/>
          <p:nvPr/>
        </p:nvSpPr>
        <p:spPr>
          <a:xfrm>
            <a:off x="9468465" y="5397910"/>
            <a:ext cx="2068108" cy="146009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177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4" name="Title 3"/>
          <p:cNvSpPr>
            <a:spLocks noGrp="1"/>
          </p:cNvSpPr>
          <p:nvPr>
            <p:ph type="title"/>
          </p:nvPr>
        </p:nvSpPr>
        <p:spPr>
          <a:xfrm>
            <a:off x="211756" y="159839"/>
            <a:ext cx="11434811" cy="1555945"/>
          </a:xfrm>
        </p:spPr>
        <p:txBody>
          <a:bodyPr>
            <a:normAutofit/>
          </a:bodyPr>
          <a:lstStyle/>
          <a:p>
            <a:pPr fontAlgn="base"/>
            <a:r>
              <a:rPr lang="en-US" dirty="0"/>
              <a:t>How could a parent support their gifted student?</a:t>
            </a:r>
          </a:p>
        </p:txBody>
      </p:sp>
      <p:sp>
        <p:nvSpPr>
          <p:cNvPr id="5" name="Text Placeholder 4"/>
          <p:cNvSpPr>
            <a:spLocks noGrp="1"/>
          </p:cNvSpPr>
          <p:nvPr>
            <p:ph type="body" idx="1"/>
          </p:nvPr>
        </p:nvSpPr>
        <p:spPr>
          <a:xfrm>
            <a:off x="211757" y="1432825"/>
            <a:ext cx="5871410" cy="5167121"/>
          </a:xfrm>
          <a:solidFill>
            <a:schemeClr val="bg1"/>
          </a:solidFill>
        </p:spPr>
        <p:txBody>
          <a:bodyPr>
            <a:normAutofit/>
          </a:bodyPr>
          <a:lstStyle/>
          <a:p>
            <a:pPr>
              <a:buFont typeface="Wingdings" panose="05000000000000000000" pitchFamily="2" charset="2"/>
              <a:buChar char="§"/>
            </a:pPr>
            <a:r>
              <a:rPr lang="en-US" dirty="0"/>
              <a:t>Attend IEP meetings and communicate with school professionals about your child’s needs on a regular basis.</a:t>
            </a:r>
          </a:p>
          <a:p>
            <a:pPr>
              <a:buFont typeface="Wingdings" panose="05000000000000000000" pitchFamily="2" charset="2"/>
              <a:buChar char="§"/>
            </a:pPr>
            <a:r>
              <a:rPr lang="en-US" dirty="0"/>
              <a:t>Follow national, state, and local organizations for gifted education.</a:t>
            </a:r>
          </a:p>
          <a:p>
            <a:pPr lvl="1">
              <a:buFont typeface="Wingdings" panose="05000000000000000000" pitchFamily="2" charset="2"/>
              <a:buChar char="§"/>
            </a:pPr>
            <a:r>
              <a:rPr lang="en-US" dirty="0"/>
              <a:t>National Association for Gifted Children - </a:t>
            </a:r>
            <a:r>
              <a:rPr lang="en-US" dirty="0">
                <a:hlinkClick r:id="rId3"/>
              </a:rPr>
              <a:t>https://www.nagc.org/</a:t>
            </a:r>
            <a:endParaRPr lang="en-US" dirty="0"/>
          </a:p>
          <a:p>
            <a:pPr lvl="1">
              <a:buFont typeface="Wingdings" panose="05000000000000000000" pitchFamily="2" charset="2"/>
              <a:buChar char="§"/>
            </a:pPr>
            <a:r>
              <a:rPr lang="en-US" dirty="0"/>
              <a:t>TN Association for the Gifted - </a:t>
            </a:r>
            <a:r>
              <a:rPr lang="en-US" dirty="0">
                <a:hlinkClick r:id="rId4"/>
              </a:rPr>
              <a:t>http://www.tngifted.com/</a:t>
            </a:r>
            <a:endParaRPr lang="en-US" dirty="0"/>
          </a:p>
          <a:p>
            <a:pPr lvl="1">
              <a:buFont typeface="Wingdings" panose="05000000000000000000" pitchFamily="2" charset="2"/>
              <a:buChar char="§"/>
            </a:pPr>
            <a:r>
              <a:rPr lang="en-US" dirty="0"/>
              <a:t>Shelby County Schools CLUE901 - </a:t>
            </a:r>
            <a:r>
              <a:rPr lang="en-US" dirty="0">
                <a:hlinkClick r:id="rId5"/>
              </a:rPr>
              <a:t>http://www.clue901.com/</a:t>
            </a:r>
            <a:endParaRPr lang="en-US" dirty="0"/>
          </a:p>
          <a:p>
            <a:pPr>
              <a:buFont typeface="Wingdings" panose="05000000000000000000" pitchFamily="2" charset="2"/>
              <a:buChar char="§"/>
            </a:pPr>
            <a:endParaRPr lang="en-US" dirty="0"/>
          </a:p>
        </p:txBody>
      </p:sp>
      <p:pic>
        <p:nvPicPr>
          <p:cNvPr id="2" name="Picture 1"/>
          <p:cNvPicPr>
            <a:picLocks noChangeAspect="1"/>
          </p:cNvPicPr>
          <p:nvPr/>
        </p:nvPicPr>
        <p:blipFill>
          <a:blip r:embed="rId6"/>
          <a:stretch>
            <a:fillRect/>
          </a:stretch>
        </p:blipFill>
        <p:spPr>
          <a:xfrm>
            <a:off x="6519144" y="1606445"/>
            <a:ext cx="4432200" cy="3427568"/>
          </a:xfrm>
          <a:prstGeom prst="rect">
            <a:avLst/>
          </a:prstGeom>
        </p:spPr>
      </p:pic>
      <p:sp>
        <p:nvSpPr>
          <p:cNvPr id="6" name="Rounded Rectangle 5"/>
          <p:cNvSpPr/>
          <p:nvPr/>
        </p:nvSpPr>
        <p:spPr>
          <a:xfrm>
            <a:off x="9468465" y="5397910"/>
            <a:ext cx="2068108" cy="146009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402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90769" y="322392"/>
            <a:ext cx="11393095" cy="1143200"/>
          </a:xfrm>
          <a:prstGeom prst="rect">
            <a:avLst/>
          </a:prstGeom>
        </p:spPr>
        <p:txBody>
          <a:bodyPr spcFirstLastPara="1" wrap="square" lIns="121900" tIns="121900" rIns="121900" bIns="121900" anchor="t" anchorCtr="0">
            <a:noAutofit/>
          </a:bodyPr>
          <a:lstStyle/>
          <a:p>
            <a:r>
              <a:rPr lang="en" sz="5333" b="1" dirty="0">
                <a:latin typeface="Arial Black"/>
                <a:cs typeface="Arial Black"/>
              </a:rPr>
              <a:t>CLUE Office Communications</a:t>
            </a:r>
          </a:p>
        </p:txBody>
      </p:sp>
      <p:sp>
        <p:nvSpPr>
          <p:cNvPr id="83" name="Shape 83"/>
          <p:cNvSpPr txBox="1">
            <a:spLocks noGrp="1"/>
          </p:cNvSpPr>
          <p:nvPr>
            <p:ph type="body" idx="1"/>
          </p:nvPr>
        </p:nvSpPr>
        <p:spPr>
          <a:xfrm>
            <a:off x="390768" y="1307386"/>
            <a:ext cx="11191632" cy="3337599"/>
          </a:xfrm>
          <a:prstGeom prst="rect">
            <a:avLst/>
          </a:prstGeom>
        </p:spPr>
        <p:txBody>
          <a:bodyPr spcFirstLastPara="1" wrap="square" lIns="121900" tIns="121900" rIns="121900" bIns="121900" anchor="t" anchorCtr="0">
            <a:noAutofit/>
          </a:bodyPr>
          <a:lstStyle/>
          <a:p>
            <a:pPr>
              <a:buNone/>
            </a:pPr>
            <a:r>
              <a:rPr lang="en-US" sz="3200" dirty="0">
                <a:latin typeface="+mn-lt"/>
              </a:rPr>
              <a:t>CLUE Updates are shared regularly via social media and other sources:</a:t>
            </a:r>
          </a:p>
          <a:p>
            <a:pPr marL="457189" indent="-457189">
              <a:lnSpc>
                <a:spcPct val="100000"/>
              </a:lnSpc>
              <a:spcAft>
                <a:spcPts val="600"/>
              </a:spcAft>
              <a:buFont typeface="Wingdings" panose="05000000000000000000" pitchFamily="2" charset="2"/>
              <a:buChar char="q"/>
            </a:pPr>
            <a:r>
              <a:rPr lang="en-US" sz="3200" b="1" dirty="0">
                <a:solidFill>
                  <a:srgbClr val="00B0F0"/>
                </a:solidFill>
                <a:latin typeface="+mn-lt"/>
              </a:rPr>
              <a:t>https://www.facebook.com/clue901/</a:t>
            </a:r>
          </a:p>
          <a:p>
            <a:pPr marL="457189" indent="-457189">
              <a:lnSpc>
                <a:spcPct val="100000"/>
              </a:lnSpc>
              <a:spcAft>
                <a:spcPts val="600"/>
              </a:spcAft>
              <a:buFont typeface="Wingdings" panose="05000000000000000000" pitchFamily="2" charset="2"/>
              <a:buChar char="q"/>
            </a:pPr>
            <a:r>
              <a:rPr lang="en-US" sz="3200" b="1" dirty="0">
                <a:solidFill>
                  <a:srgbClr val="00B0F0"/>
                </a:solidFill>
                <a:latin typeface="+mn-lt"/>
              </a:rPr>
              <a:t>https://twitter.com/clue901</a:t>
            </a:r>
          </a:p>
          <a:p>
            <a:pPr marL="457189" indent="-457189">
              <a:lnSpc>
                <a:spcPct val="100000"/>
              </a:lnSpc>
              <a:spcAft>
                <a:spcPts val="600"/>
              </a:spcAft>
              <a:buFont typeface="Wingdings" panose="05000000000000000000" pitchFamily="2" charset="2"/>
              <a:buChar char="q"/>
            </a:pPr>
            <a:r>
              <a:rPr lang="en-US" sz="3200" b="1" dirty="0">
                <a:solidFill>
                  <a:srgbClr val="00B0F0"/>
                </a:solidFill>
                <a:latin typeface="+mn-lt"/>
              </a:rPr>
              <a:t>http://www.clue901.com/</a:t>
            </a:r>
          </a:p>
          <a:p>
            <a:pPr marL="457189" indent="-457189">
              <a:lnSpc>
                <a:spcPct val="100000"/>
              </a:lnSpc>
              <a:spcAft>
                <a:spcPts val="600"/>
              </a:spcAft>
              <a:buFont typeface="Wingdings" panose="05000000000000000000" pitchFamily="2" charset="2"/>
              <a:buChar char="q"/>
            </a:pPr>
            <a:r>
              <a:rPr lang="en-US" sz="3200" b="1" dirty="0">
                <a:solidFill>
                  <a:srgbClr val="00B0F0"/>
                </a:solidFill>
                <a:latin typeface="+mn-lt"/>
              </a:rPr>
              <a:t>The CLUE Bulletin – Parent Newsletter*</a:t>
            </a:r>
            <a:br>
              <a:rPr lang="en-US" sz="3200" dirty="0"/>
            </a:br>
            <a:endParaRPr sz="3200" dirty="0"/>
          </a:p>
        </p:txBody>
      </p:sp>
      <p:pic>
        <p:nvPicPr>
          <p:cNvPr id="6" name="Picture 5" descr="SCS-Logo-BW-Transparen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7908" y="5059735"/>
            <a:ext cx="1552876" cy="1554950"/>
          </a:xfrm>
          <a:prstGeom prst="rect">
            <a:avLst/>
          </a:prstGeom>
        </p:spPr>
      </p:pic>
      <p:pic>
        <p:nvPicPr>
          <p:cNvPr id="5" name="Picture 4"/>
          <p:cNvPicPr>
            <a:picLocks noChangeAspect="1"/>
          </p:cNvPicPr>
          <p:nvPr/>
        </p:nvPicPr>
        <p:blipFill>
          <a:blip r:embed="rId4"/>
          <a:stretch>
            <a:fillRect/>
          </a:stretch>
        </p:blipFill>
        <p:spPr>
          <a:xfrm>
            <a:off x="390768" y="4957789"/>
            <a:ext cx="1771943" cy="1758842"/>
          </a:xfrm>
          <a:prstGeom prst="rect">
            <a:avLst/>
          </a:prstGeom>
        </p:spPr>
      </p:pic>
      <p:sp>
        <p:nvSpPr>
          <p:cNvPr id="2" name="TextBox 1"/>
          <p:cNvSpPr txBox="1"/>
          <p:nvPr/>
        </p:nvSpPr>
        <p:spPr>
          <a:xfrm>
            <a:off x="2291707" y="4644984"/>
            <a:ext cx="7821848" cy="1200329"/>
          </a:xfrm>
          <a:prstGeom prst="rect">
            <a:avLst/>
          </a:prstGeom>
          <a:noFill/>
        </p:spPr>
        <p:txBody>
          <a:bodyPr wrap="square" rtlCol="0">
            <a:spAutoFit/>
          </a:bodyPr>
          <a:lstStyle/>
          <a:p>
            <a:r>
              <a:rPr lang="en-US" sz="2400" dirty="0">
                <a:solidFill>
                  <a:schemeClr val="tx1"/>
                </a:solidFill>
              </a:rPr>
              <a:t>*To be added to our parent newsletter distribution list, please send us your child’s name and school with your email address to: clue@scsk12.org</a:t>
            </a:r>
          </a:p>
        </p:txBody>
      </p:sp>
    </p:spTree>
    <p:extLst>
      <p:ext uri="{BB962C8B-B14F-4D97-AF65-F5344CB8AC3E}">
        <p14:creationId xmlns:p14="http://schemas.microsoft.com/office/powerpoint/2010/main" val="192441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txBox="1"/>
          <p:nvPr/>
        </p:nvSpPr>
        <p:spPr>
          <a:xfrm>
            <a:off x="0" y="815625"/>
            <a:ext cx="7844589" cy="701726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2000"/>
              <a:buFont typeface="Arial"/>
              <a:buNone/>
            </a:pPr>
            <a:r>
              <a:rPr lang="en-US" sz="2400" b="0" i="0" u="none" strike="noStrike" cap="none" dirty="0">
                <a:solidFill>
                  <a:schemeClr val="dk1"/>
                </a:solidFill>
                <a:latin typeface="+mn-lt"/>
                <a:ea typeface="Calibri"/>
                <a:cs typeface="Calibri"/>
                <a:sym typeface="Calibri"/>
              </a:rPr>
              <a:t>Name: </a:t>
            </a:r>
            <a:r>
              <a:rPr lang="en-US" sz="2400" b="0" i="0" u="none" strike="noStrike" cap="none" dirty="0" err="1">
                <a:solidFill>
                  <a:schemeClr val="dk1"/>
                </a:solidFill>
                <a:latin typeface="+mn-lt"/>
                <a:ea typeface="Calibri"/>
                <a:cs typeface="Calibri"/>
                <a:sym typeface="Calibri"/>
              </a:rPr>
              <a:t>Franchesca</a:t>
            </a:r>
            <a:r>
              <a:rPr lang="en-US" sz="2400" b="0" i="0" u="none" strike="noStrike" cap="none" dirty="0">
                <a:solidFill>
                  <a:schemeClr val="dk1"/>
                </a:solidFill>
                <a:latin typeface="+mn-lt"/>
                <a:ea typeface="Calibri"/>
                <a:cs typeface="Calibri"/>
                <a:sym typeface="Calibri"/>
              </a:rPr>
              <a:t> Tyler Williams, SCS CLUE Teacher</a:t>
            </a:r>
            <a:endParaRPr sz="2400" b="0" i="0" u="none" strike="noStrike" cap="none" dirty="0">
              <a:solidFill>
                <a:srgbClr val="000000"/>
              </a:solidFill>
              <a:latin typeface="+mn-lt"/>
              <a:sym typeface="Arial"/>
            </a:endParaRPr>
          </a:p>
          <a:p>
            <a:pPr marL="0" marR="0" lvl="0" indent="0" algn="l" rtl="0">
              <a:lnSpc>
                <a:spcPct val="150000"/>
              </a:lnSpc>
              <a:spcBef>
                <a:spcPts val="0"/>
              </a:spcBef>
              <a:spcAft>
                <a:spcPts val="0"/>
              </a:spcAft>
              <a:buClr>
                <a:srgbClr val="000000"/>
              </a:buClr>
              <a:buSzPts val="2000"/>
              <a:buFont typeface="Arial"/>
              <a:buNone/>
            </a:pPr>
            <a:r>
              <a:rPr lang="en-US" sz="2400" b="0" i="0" u="none" strike="noStrike" cap="none" dirty="0">
                <a:solidFill>
                  <a:schemeClr val="dk1"/>
                </a:solidFill>
                <a:latin typeface="+mn-lt"/>
                <a:ea typeface="Calibri"/>
                <a:cs typeface="Calibri"/>
                <a:sym typeface="Calibri"/>
              </a:rPr>
              <a:t>Email: </a:t>
            </a:r>
            <a:r>
              <a:rPr lang="en-US" sz="2400" dirty="0">
                <a:solidFill>
                  <a:schemeClr val="dk1"/>
                </a:solidFill>
                <a:ea typeface="Calibri"/>
                <a:cs typeface="Calibri"/>
                <a:sym typeface="Calibri"/>
              </a:rPr>
              <a:t>williamsfn</a:t>
            </a:r>
            <a:r>
              <a:rPr lang="en-US" sz="2400" b="0" i="0" u="none" strike="noStrike" cap="none" dirty="0">
                <a:solidFill>
                  <a:schemeClr val="dk1"/>
                </a:solidFill>
                <a:latin typeface="+mn-lt"/>
                <a:ea typeface="Calibri"/>
                <a:cs typeface="Calibri"/>
                <a:sym typeface="Calibri"/>
              </a:rPr>
              <a:t>@scsk12.org</a:t>
            </a:r>
            <a:endParaRPr sz="2400" b="0" i="0" u="none" strike="noStrike" cap="none" dirty="0">
              <a:solidFill>
                <a:srgbClr val="000000"/>
              </a:solidFill>
              <a:latin typeface="+mn-lt"/>
              <a:sym typeface="Arial"/>
            </a:endParaRPr>
          </a:p>
          <a:p>
            <a:pPr marL="0" marR="0" lvl="0" indent="0" algn="l" rtl="0">
              <a:lnSpc>
                <a:spcPct val="150000"/>
              </a:lnSpc>
              <a:spcBef>
                <a:spcPts val="0"/>
              </a:spcBef>
              <a:spcAft>
                <a:spcPts val="0"/>
              </a:spcAft>
              <a:buClr>
                <a:srgbClr val="000000"/>
              </a:buClr>
              <a:buSzPts val="2000"/>
              <a:buFont typeface="Arial"/>
              <a:buNone/>
            </a:pPr>
            <a:r>
              <a:rPr lang="en-US" sz="2400" b="0" i="0" u="none" strike="noStrike" cap="none" dirty="0">
                <a:solidFill>
                  <a:schemeClr val="dk1"/>
                </a:solidFill>
                <a:latin typeface="+mn-lt"/>
                <a:ea typeface="Calibri"/>
                <a:cs typeface="Calibri"/>
                <a:sym typeface="Calibri"/>
              </a:rPr>
              <a:t>Google Voice Phone #: 901-401-0181</a:t>
            </a:r>
          </a:p>
          <a:p>
            <a:pPr marL="0" marR="0" lvl="0" indent="0" algn="l" rtl="0">
              <a:lnSpc>
                <a:spcPct val="150000"/>
              </a:lnSpc>
              <a:spcBef>
                <a:spcPts val="0"/>
              </a:spcBef>
              <a:spcAft>
                <a:spcPts val="0"/>
              </a:spcAft>
              <a:buClr>
                <a:srgbClr val="000000"/>
              </a:buClr>
              <a:buSzPts val="2000"/>
              <a:buFont typeface="Arial"/>
              <a:buNone/>
            </a:pPr>
            <a:r>
              <a:rPr lang="en-US" sz="2400" dirty="0">
                <a:solidFill>
                  <a:schemeClr val="dk1"/>
                </a:solidFill>
                <a:ea typeface="Calibri"/>
                <a:cs typeface="Calibri"/>
                <a:sym typeface="Calibri"/>
              </a:rPr>
              <a:t>Schools Served:  Treadwell Middle and Kingsbury Middle</a:t>
            </a:r>
          </a:p>
          <a:p>
            <a:pPr marL="0" marR="0" lvl="0" indent="0" algn="l" rtl="0">
              <a:lnSpc>
                <a:spcPct val="150000"/>
              </a:lnSpc>
              <a:spcBef>
                <a:spcPts val="0"/>
              </a:spcBef>
              <a:spcAft>
                <a:spcPts val="0"/>
              </a:spcAft>
              <a:buClr>
                <a:srgbClr val="000000"/>
              </a:buClr>
              <a:buSzPts val="2000"/>
              <a:buFont typeface="Arial"/>
              <a:buNone/>
            </a:pPr>
            <a:endParaRPr lang="en-US" sz="2400" b="0" i="0" u="none" strike="noStrike" cap="none" dirty="0">
              <a:solidFill>
                <a:schemeClr val="dk1"/>
              </a:solidFill>
              <a:latin typeface="+mn-lt"/>
              <a:ea typeface="Calibri"/>
              <a:cs typeface="Calibri"/>
              <a:sym typeface="Calibri"/>
            </a:endParaRPr>
          </a:p>
          <a:p>
            <a:pPr>
              <a:lnSpc>
                <a:spcPct val="150000"/>
              </a:lnSpc>
              <a:buSzPts val="2000"/>
            </a:pPr>
            <a:r>
              <a:rPr lang="en-US" altLang="en-US" sz="2000" dirty="0"/>
              <a:t>I am a product of the Shelby County School System and I attended college right here in my hometown, at </a:t>
            </a:r>
            <a:r>
              <a:rPr lang="en-US" altLang="en-US" sz="2000" dirty="0" err="1"/>
              <a:t>LeMoyne</a:t>
            </a:r>
            <a:r>
              <a:rPr lang="en-US" altLang="en-US" sz="2000" dirty="0"/>
              <a:t>-Owen College, an Historical Black College &amp; University.  I earned my Bachelor of Science degree and then went on to attend Freed Hardeman University for my Master of Education and Education Specialist degrees.  I have been blessed to be a teacher for 20 years now!  I love being a teacher and it’s the driving force that motivates me to be my best each day for my students!</a:t>
            </a:r>
          </a:p>
          <a:p>
            <a:pPr lvl="0">
              <a:lnSpc>
                <a:spcPct val="150000"/>
              </a:lnSpc>
              <a:buSzPts val="2000"/>
            </a:pPr>
            <a:r>
              <a:rPr lang="en-US" sz="2400" dirty="0">
                <a:solidFill>
                  <a:schemeClr val="dk1"/>
                </a:solidFill>
                <a:latin typeface="+mn-lt"/>
                <a:cs typeface="Calibri"/>
                <a:sym typeface="Calibri"/>
              </a:rPr>
              <a:t> </a:t>
            </a:r>
            <a:endParaRPr sz="2400" b="0" i="0" u="none" strike="noStrike" cap="none" dirty="0">
              <a:solidFill>
                <a:srgbClr val="000000"/>
              </a:solidFill>
              <a:latin typeface="+mn-lt"/>
              <a:sym typeface="Arial"/>
            </a:endParaRPr>
          </a:p>
          <a:p>
            <a:pPr marL="0" marR="0" lvl="0" indent="0" algn="l" rtl="0">
              <a:lnSpc>
                <a:spcPct val="100000"/>
              </a:lnSpc>
              <a:spcBef>
                <a:spcPts val="0"/>
              </a:spcBef>
              <a:spcAft>
                <a:spcPts val="0"/>
              </a:spcAft>
              <a:buClr>
                <a:srgbClr val="000000"/>
              </a:buClr>
              <a:buSzPts val="2000"/>
              <a:buFont typeface="Arial"/>
              <a:buNone/>
            </a:pPr>
            <a:endParaRPr sz="2400" b="0" i="0" u="none" strike="noStrike" cap="none" dirty="0">
              <a:solidFill>
                <a:schemeClr val="dk1"/>
              </a:solidFill>
              <a:latin typeface="+mn-lt"/>
              <a:ea typeface="Calibri"/>
              <a:cs typeface="Calibri"/>
              <a:sym typeface="Calibri"/>
            </a:endParaRPr>
          </a:p>
        </p:txBody>
      </p:sp>
      <p:sp>
        <p:nvSpPr>
          <p:cNvPr id="90" name="Google Shape;90;p3"/>
          <p:cNvSpPr txBox="1"/>
          <p:nvPr/>
        </p:nvSpPr>
        <p:spPr>
          <a:xfrm>
            <a:off x="413044" y="169335"/>
            <a:ext cx="7018500"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3600" b="1" dirty="0">
                <a:solidFill>
                  <a:schemeClr val="accent4"/>
                </a:solidFill>
                <a:latin typeface="Calibri"/>
                <a:ea typeface="Calibri"/>
                <a:cs typeface="Calibri"/>
                <a:sym typeface="Calibri"/>
              </a:rPr>
              <a:t>Meet the CLUE Teacher!</a:t>
            </a:r>
            <a:endParaRPr sz="1800" b="0" i="0" u="none" strike="noStrike" cap="none" dirty="0">
              <a:solidFill>
                <a:srgbClr val="000000"/>
              </a:solidFill>
              <a:latin typeface="Arial"/>
              <a:ea typeface="Arial"/>
              <a:cs typeface="Arial"/>
              <a:sym typeface="Arial"/>
            </a:endParaRPr>
          </a:p>
        </p:txBody>
      </p:sp>
      <p:sp>
        <p:nvSpPr>
          <p:cNvPr id="5" name="Rounded Rectangle 4"/>
          <p:cNvSpPr/>
          <p:nvPr/>
        </p:nvSpPr>
        <p:spPr>
          <a:xfrm>
            <a:off x="9468465" y="5397910"/>
            <a:ext cx="2068108" cy="146009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611850" y="1402073"/>
            <a:ext cx="6513686" cy="4048211"/>
          </a:xfrm>
          <a:prstGeom prst="rect">
            <a:avLst/>
          </a:prstGeom>
        </p:spPr>
      </p:pic>
    </p:spTree>
    <p:extLst>
      <p:ext uri="{BB962C8B-B14F-4D97-AF65-F5344CB8AC3E}">
        <p14:creationId xmlns:p14="http://schemas.microsoft.com/office/powerpoint/2010/main" val="2733226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1255</Words>
  <Application>Microsoft Office PowerPoint</Application>
  <PresentationFormat>Widescreen</PresentationFormat>
  <Paragraphs>58</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Black</vt:lpstr>
      <vt:lpstr>Calibri</vt:lpstr>
      <vt:lpstr>Calibri Light</vt:lpstr>
      <vt:lpstr>Walter Turncoat</vt:lpstr>
      <vt:lpstr>Wingdings</vt:lpstr>
      <vt:lpstr>Office Theme</vt:lpstr>
      <vt:lpstr>How do we serve gifted and talented students at Treadwell Middle School?</vt:lpstr>
      <vt:lpstr>State Identified Gifted Services Qualifications for CLUE  </vt:lpstr>
      <vt:lpstr>How do we serve gifted and talented students at Treadwell Middle School?</vt:lpstr>
      <vt:lpstr>PowerPoint Presentation</vt:lpstr>
      <vt:lpstr>PowerPoint Presentation</vt:lpstr>
      <vt:lpstr>How could a parent support their gifted student?</vt:lpstr>
      <vt:lpstr>CLUE Office Communications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FRANCHESCA N WILLIAMS</dc:creator>
  <cp:lastModifiedBy>AMY L JOHNSON</cp:lastModifiedBy>
  <cp:revision>8</cp:revision>
  <dcterms:created xsi:type="dcterms:W3CDTF">2021-01-14T04:58:50Z</dcterms:created>
  <dcterms:modified xsi:type="dcterms:W3CDTF">2023-03-25T14:35:27Z</dcterms:modified>
</cp:coreProperties>
</file>